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8" r:id="rId2"/>
    <p:sldId id="260" r:id="rId3"/>
    <p:sldId id="261" r:id="rId4"/>
    <p:sldId id="263" r:id="rId5"/>
    <p:sldId id="264" r:id="rId6"/>
    <p:sldId id="265" r:id="rId7"/>
    <p:sldId id="266" r:id="rId8"/>
    <p:sldId id="267" r:id="rId9"/>
    <p:sldId id="269" r:id="rId10"/>
    <p:sldId id="270" r:id="rId11"/>
    <p:sldId id="271" r:id="rId12"/>
    <p:sldId id="272" r:id="rId13"/>
    <p:sldId id="277" r:id="rId14"/>
    <p:sldId id="279" r:id="rId15"/>
    <p:sldId id="349" r:id="rId16"/>
    <p:sldId id="345" r:id="rId17"/>
    <p:sldId id="351" r:id="rId18"/>
    <p:sldId id="283" r:id="rId19"/>
    <p:sldId id="286" r:id="rId20"/>
    <p:sldId id="287" r:id="rId21"/>
    <p:sldId id="347" r:id="rId22"/>
    <p:sldId id="346" r:id="rId23"/>
    <p:sldId id="289" r:id="rId24"/>
    <p:sldId id="290" r:id="rId25"/>
    <p:sldId id="291" r:id="rId26"/>
    <p:sldId id="352" r:id="rId27"/>
    <p:sldId id="292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00"/>
    <a:srgbClr val="FF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1" autoAdjust="0"/>
    <p:restoredTop sz="94660"/>
  </p:normalViewPr>
  <p:slideViewPr>
    <p:cSldViewPr>
      <p:cViewPr>
        <p:scale>
          <a:sx n="110" d="100"/>
          <a:sy n="110" d="100"/>
        </p:scale>
        <p:origin x="-726" y="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4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1.xml"/><Relationship Id="rId7" Type="http://schemas.openxmlformats.org/officeDocument/2006/relationships/slide" Target="slides/slide17.xml"/><Relationship Id="rId2" Type="http://schemas.openxmlformats.org/officeDocument/2006/relationships/slide" Target="slides/slide8.xml"/><Relationship Id="rId1" Type="http://schemas.openxmlformats.org/officeDocument/2006/relationships/slide" Target="slides/slide4.xml"/><Relationship Id="rId6" Type="http://schemas.openxmlformats.org/officeDocument/2006/relationships/slide" Target="slides/slide14.xml"/><Relationship Id="rId5" Type="http://schemas.openxmlformats.org/officeDocument/2006/relationships/slide" Target="slides/slide13.xml"/><Relationship Id="rId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8D8BD53-E88B-42CE-8FBC-77B2B79033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8763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T0" fmla="*/ 0 w 4917"/>
                <a:gd name="T1" fmla="*/ 0 h 1000"/>
                <a:gd name="T2" fmla="*/ 50741 w 4917"/>
                <a:gd name="T3" fmla="*/ 0 h 1000"/>
                <a:gd name="T4" fmla="*/ 56486 w 4917"/>
                <a:gd name="T5" fmla="*/ 1169 h 1000"/>
                <a:gd name="T6" fmla="*/ 50741 w 4917"/>
                <a:gd name="T7" fmla="*/ 2336 h 1000"/>
                <a:gd name="T8" fmla="*/ 0 w 4917"/>
                <a:gd name="T9" fmla="*/ 2337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17"/>
                <a:gd name="T16" fmla="*/ 0 h 1000"/>
                <a:gd name="T17" fmla="*/ 2459 w 4917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17" h="1000">
                  <a:moveTo>
                    <a:pt x="0" y="0"/>
                  </a:moveTo>
                  <a:lnTo>
                    <a:pt x="4417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999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6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6861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F3D13-6B9A-4133-8033-3C6C9CE4E020}" type="datetime1">
              <a:rPr lang="ru-RU"/>
              <a:pPr>
                <a:defRPr/>
              </a:pPr>
              <a:t>24.10.2024</a:t>
            </a:fld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Программная инженерия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91CDC-2C35-46CC-8205-E2812B8271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272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ECF39-4891-41B8-876C-A8D6AF431BC8}" type="datetime1">
              <a:rPr lang="ru-RU"/>
              <a:pPr>
                <a:defRPr/>
              </a:pPr>
              <a:t>24.10.2024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Программная инженерия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901E3-375F-4E0D-9F81-2CECE51EEE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527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9226D-CC70-4B22-B5FE-146E1B2AC8E0}" type="datetime1">
              <a:rPr lang="ru-RU"/>
              <a:pPr>
                <a:defRPr/>
              </a:pPr>
              <a:t>24.10.2024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Программная инженерия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D16DA-BC93-449E-A3CE-B71EF8CFBA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869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A5991-8797-47B0-BC80-8578FF5DF296}" type="datetime1">
              <a:rPr lang="ru-RU"/>
              <a:pPr>
                <a:defRPr/>
              </a:pPr>
              <a:t>24.10.2024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Программная инженерия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8A76A-5E57-474F-B76A-C207B97634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97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8C855-34BF-40E5-BD90-8477E00180D1}" type="datetime1">
              <a:rPr lang="ru-RU"/>
              <a:pPr>
                <a:defRPr/>
              </a:pPr>
              <a:t>24.10.2024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Программная инженерия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013B-BB60-4EB4-A875-C50E532F9D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61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CEC73-19EE-483B-B2B8-7FFFF6FDFF62}" type="datetime1">
              <a:rPr lang="ru-RU"/>
              <a:pPr>
                <a:defRPr/>
              </a:pPr>
              <a:t>24.10.2024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Программная инженерия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D039E-605B-400A-9CBF-2FC4A5FF33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281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E50BB-A049-4C1F-96B1-1B9BEE96A931}" type="datetime1">
              <a:rPr lang="ru-RU"/>
              <a:pPr>
                <a:defRPr/>
              </a:pPr>
              <a:t>24.10.2024</a:t>
            </a:fld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Программная инженерия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3B8AE-9C92-4CCF-954B-2F717CF2C2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89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76BE6-BB19-4089-84DD-79D1C6C271E3}" type="datetime1">
              <a:rPr lang="ru-RU"/>
              <a:pPr>
                <a:defRPr/>
              </a:pPr>
              <a:t>24.10.2024</a:t>
            </a:fld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Программная инженерия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69E37-1447-471F-B9F6-777E9CF4D4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61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97D3-1C82-429B-A9FC-01BC2FC05C40}" type="datetime1">
              <a:rPr lang="ru-RU"/>
              <a:pPr>
                <a:defRPr/>
              </a:pPr>
              <a:t>24.10.2024</a:t>
            </a:fld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Программная инженерия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2EAEA-864B-4758-8A7D-755DCDD961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54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DF279-AA5C-4422-B516-DDFFF96358FD}" type="datetime1">
              <a:rPr lang="ru-RU"/>
              <a:pPr>
                <a:defRPr/>
              </a:pPr>
              <a:t>24.10.2024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Программная инженерия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03401-43B3-479D-A6B7-F62D16114A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54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8F2F4-13DE-4215-8E05-554755674F8E}" type="datetime1">
              <a:rPr lang="ru-RU"/>
              <a:pPr>
                <a:defRPr/>
              </a:pPr>
              <a:t>24.10.2024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Программная инженерия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CC196-1CB0-4F71-882E-209E71ACD8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96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9337 w 7000"/>
                <a:gd name="T3" fmla="*/ 0 h 1000"/>
                <a:gd name="T4" fmla="*/ 10055 w 7000"/>
                <a:gd name="T5" fmla="*/ 103 h 1000"/>
                <a:gd name="T6" fmla="*/ 9337 w 7000"/>
                <a:gd name="T7" fmla="*/ 204 h 1000"/>
                <a:gd name="T8" fmla="*/ 0 w 7000"/>
                <a:gd name="T9" fmla="*/ 205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500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999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759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2A131BB2-572A-4D2E-BD65-B026A1E4B792}" type="datetime1">
              <a:rPr lang="ru-RU"/>
              <a:pPr>
                <a:defRPr/>
              </a:pPr>
              <a:t>24.10.2024</a:t>
            </a:fld>
            <a:endParaRPr lang="ru-RU"/>
          </a:p>
        </p:txBody>
      </p:sp>
      <p:sp>
        <p:nvSpPr>
          <p:cNvPr id="6759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ru-RU"/>
              <a:t>Программная инженерия</a:t>
            </a:r>
          </a:p>
        </p:txBody>
      </p:sp>
      <p:sp>
        <p:nvSpPr>
          <p:cNvPr id="6759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25FF3DFB-74FD-47BC-AEE1-4A12D8CB3E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5.wmf"/><Relationship Id="rId9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png"/><Relationship Id="rId4" Type="http://schemas.openxmlformats.org/officeDocument/2006/relationships/image" Target="http://www.oracle.com/admin/images/oralogo.gi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1557338"/>
            <a:ext cx="7786687" cy="3302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0000CC"/>
                </a:solidFill>
              </a:rPr>
              <a:t/>
            </a:r>
            <a:br>
              <a:rPr lang="ru-RU" b="1" smtClean="0">
                <a:solidFill>
                  <a:srgbClr val="0000CC"/>
                </a:solidFill>
              </a:rPr>
            </a:br>
            <a:r>
              <a:rPr lang="ru-RU" b="1" smtClean="0">
                <a:solidFill>
                  <a:srgbClr val="0000CC"/>
                </a:solidFill>
              </a:rPr>
              <a:t>Unified Modeling </a:t>
            </a:r>
            <a:r>
              <a:rPr lang="en-US" b="1" smtClean="0">
                <a:solidFill>
                  <a:srgbClr val="0000CC"/>
                </a:solidFill>
              </a:rPr>
              <a:t>L</a:t>
            </a:r>
            <a:r>
              <a:rPr lang="ru-RU" b="1" smtClean="0">
                <a:solidFill>
                  <a:srgbClr val="0000CC"/>
                </a:solidFill>
              </a:rPr>
              <a:t>anguage</a:t>
            </a:r>
            <a:r>
              <a:rPr lang="en-US" b="1" smtClean="0">
                <a:solidFill>
                  <a:srgbClr val="0000CC"/>
                </a:solidFill>
              </a:rPr>
              <a:t> </a:t>
            </a:r>
            <a:r>
              <a:rPr lang="ru-RU" b="1" smtClean="0">
                <a:solidFill>
                  <a:srgbClr val="0000CC"/>
                </a:solidFill>
              </a:rPr>
              <a:t>- </a:t>
            </a:r>
            <a:br>
              <a:rPr lang="ru-RU" b="1" smtClean="0">
                <a:solidFill>
                  <a:srgbClr val="0000CC"/>
                </a:solidFill>
              </a:rPr>
            </a:br>
            <a:r>
              <a:rPr lang="ru-RU" b="1" smtClean="0">
                <a:solidFill>
                  <a:srgbClr val="0000CC"/>
                </a:solidFill>
              </a:rPr>
              <a:t>унифицированный язык моделирования</a:t>
            </a:r>
            <a:br>
              <a:rPr lang="ru-RU" b="1" smtClean="0">
                <a:solidFill>
                  <a:srgbClr val="0000CC"/>
                </a:solidFill>
              </a:rPr>
            </a:br>
            <a:endParaRPr lang="ru-RU" b="1" smtClean="0">
              <a:solidFill>
                <a:srgbClr val="0000CC"/>
              </a:solidFill>
            </a:endParaRP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1/25			СГАУ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323850" y="260350"/>
            <a:ext cx="84248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400" b="1">
                <a:solidFill>
                  <a:schemeClr val="tx2"/>
                </a:solidFill>
              </a:rPr>
              <a:t>Введение  в UML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390525"/>
            <a:ext cx="7653338" cy="487363"/>
          </a:xfrm>
        </p:spPr>
        <p:txBody>
          <a:bodyPr/>
          <a:lstStyle/>
          <a:p>
            <a:pPr eaLnBrk="1" hangingPunct="1"/>
            <a:r>
              <a:rPr lang="ru-RU" sz="4000" smtClean="0"/>
              <a:t>ООАП – основные понятия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341438"/>
            <a:ext cx="8135938" cy="51054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sz="2000" b="1" i="1" smtClean="0"/>
              <a:t>Объектно-ориентированный анализ и проектирование</a:t>
            </a:r>
            <a:r>
              <a:rPr lang="ru-RU" sz="2000" smtClean="0"/>
              <a:t> (Object-Oriented Analysis/Design) – технология разработки программных систем, в основу которых положена объектно-ориентированная методология представления предметной области в виде объектов, являющихся экземплярами соответствующих классов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000" b="1" i="1" smtClean="0"/>
              <a:t>Предметная область</a:t>
            </a:r>
            <a:r>
              <a:rPr lang="ru-RU" sz="2000" smtClean="0"/>
              <a:t> (domain) – часть реального мира, которая имеет существенное значение или непосредственное отношение к процессу функционирования программы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000" b="1" i="1" smtClean="0"/>
              <a:t>Диаграмма</a:t>
            </a:r>
            <a:r>
              <a:rPr lang="ru-RU" sz="2000" smtClean="0"/>
              <a:t> (diagram) – графическое представление совокупности элементов модели в форме связного графа, вершинам и ребрам (дугам) которого приписывается определенная семантика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smtClean="0">
              <a:solidFill>
                <a:srgbClr val="FF0066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smtClean="0">
                <a:solidFill>
                  <a:srgbClr val="FF0066"/>
                </a:solidFill>
              </a:rPr>
              <a:t>Нотация канонических диаграмм является основным средством разработки моделей на языке UML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10/25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7788" y="358775"/>
            <a:ext cx="8713787" cy="609600"/>
          </a:xfrm>
        </p:spPr>
        <p:txBody>
          <a:bodyPr/>
          <a:lstStyle/>
          <a:p>
            <a:pPr eaLnBrk="1" hangingPunct="1"/>
            <a:r>
              <a:rPr lang="ru-RU" sz="4000" smtClean="0"/>
              <a:t>Классификация проектов по сложности</a:t>
            </a:r>
          </a:p>
        </p:txBody>
      </p:sp>
      <p:sp>
        <p:nvSpPr>
          <p:cNvPr id="13315" name="Line 4"/>
          <p:cNvSpPr>
            <a:spLocks noChangeShapeType="1"/>
          </p:cNvSpPr>
          <p:nvPr/>
        </p:nvSpPr>
        <p:spPr bwMode="auto">
          <a:xfrm flipH="1" flipV="1">
            <a:off x="4416425" y="2224088"/>
            <a:ext cx="3175" cy="303371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 flipH="1">
            <a:off x="2341563" y="3649663"/>
            <a:ext cx="3963987" cy="1587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Rectangle 6" descr="50%"/>
          <p:cNvSpPr>
            <a:spLocks noChangeArrowheads="1"/>
          </p:cNvSpPr>
          <p:nvPr/>
        </p:nvSpPr>
        <p:spPr bwMode="auto">
          <a:xfrm>
            <a:off x="2195513" y="1341438"/>
            <a:ext cx="377825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ru-RU" b="1" i="1">
                <a:latin typeface="Arial Narrow" pitchFamily="34" charset="0"/>
              </a:rPr>
              <a:t>Высокая техническая сложность</a:t>
            </a:r>
            <a:endParaRPr lang="en-US" b="1" i="1">
              <a:latin typeface="Arial Narrow" pitchFamily="34" charset="0"/>
            </a:endParaRPr>
          </a:p>
          <a:p>
            <a:pPr eaLnBrk="0" hangingPunct="0">
              <a:lnSpc>
                <a:spcPct val="90000"/>
              </a:lnSpc>
              <a:buFontTx/>
              <a:buChar char="•"/>
            </a:pPr>
            <a:r>
              <a:rPr lang="en-US" b="1">
                <a:latin typeface="Arial Narrow" pitchFamily="34" charset="0"/>
              </a:rPr>
              <a:t>  </a:t>
            </a:r>
            <a:r>
              <a:rPr lang="ru-RU" sz="1600">
                <a:latin typeface="Arial Narrow" pitchFamily="34" charset="0"/>
              </a:rPr>
              <a:t>Встроенные системы реального времени</a:t>
            </a:r>
          </a:p>
          <a:p>
            <a:pPr eaLnBrk="0" hangingPunct="0">
              <a:lnSpc>
                <a:spcPct val="90000"/>
              </a:lnSpc>
              <a:buFontTx/>
              <a:buChar char="•"/>
            </a:pPr>
            <a:r>
              <a:rPr lang="ru-RU" sz="1600">
                <a:latin typeface="Arial Narrow" pitchFamily="34" charset="0"/>
              </a:rPr>
              <a:t>  Распределенные высоконадежные системы</a:t>
            </a:r>
          </a:p>
          <a:p>
            <a:pPr eaLnBrk="0" hangingPunct="0">
              <a:lnSpc>
                <a:spcPct val="90000"/>
              </a:lnSpc>
              <a:buFontTx/>
              <a:buChar char="•"/>
            </a:pPr>
            <a:r>
              <a:rPr lang="ru-RU" sz="1600">
                <a:latin typeface="Arial Narrow" pitchFamily="34" charset="0"/>
              </a:rPr>
              <a:t>  Высокопроизводительные системы</a:t>
            </a:r>
            <a:endParaRPr lang="en-US" sz="1600">
              <a:latin typeface="Arial Narrow" pitchFamily="34" charset="0"/>
            </a:endParaRPr>
          </a:p>
        </p:txBody>
      </p:sp>
      <p:sp>
        <p:nvSpPr>
          <p:cNvPr id="13318" name="Rectangle 7" descr="50%"/>
          <p:cNvSpPr>
            <a:spLocks noChangeArrowheads="1"/>
          </p:cNvSpPr>
          <p:nvPr/>
        </p:nvSpPr>
        <p:spPr bwMode="auto">
          <a:xfrm>
            <a:off x="3276600" y="5229225"/>
            <a:ext cx="37084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marL="514350" indent="-514350" eaLnBrk="0" hangingPunct="0"/>
            <a:r>
              <a:rPr lang="ru-RU" b="1" i="1">
                <a:latin typeface="Arial Narrow" pitchFamily="34" charset="0"/>
              </a:rPr>
              <a:t>Низкая техническая сложность</a:t>
            </a:r>
          </a:p>
          <a:p>
            <a:pPr marL="514350" indent="-514350" eaLnBrk="0" hangingPunct="0"/>
            <a:r>
              <a:rPr lang="en-US" b="1">
                <a:latin typeface="Arial Narrow" pitchFamily="34" charset="0"/>
              </a:rPr>
              <a:t> -  </a:t>
            </a:r>
            <a:r>
              <a:rPr lang="ru-RU" sz="1600">
                <a:latin typeface="Arial Narrow" pitchFamily="34" charset="0"/>
              </a:rPr>
              <a:t>Использование макроязыков или </a:t>
            </a:r>
            <a:r>
              <a:rPr lang="en-US" sz="1600">
                <a:latin typeface="Arial Narrow" pitchFamily="34" charset="0"/>
              </a:rPr>
              <a:t>4GL</a:t>
            </a:r>
          </a:p>
          <a:p>
            <a:pPr marL="514350" indent="-514350" eaLnBrk="0" hangingPunct="0">
              <a:lnSpc>
                <a:spcPct val="90000"/>
              </a:lnSpc>
            </a:pPr>
            <a:r>
              <a:rPr lang="en-US" sz="1600">
                <a:latin typeface="Arial Narrow" pitchFamily="34" charset="0"/>
              </a:rPr>
              <a:t> -  </a:t>
            </a:r>
            <a:r>
              <a:rPr lang="ru-RU" sz="1600">
                <a:latin typeface="Arial Narrow" pitchFamily="34" charset="0"/>
              </a:rPr>
              <a:t>Реинжиниринг приложений баз данных</a:t>
            </a:r>
            <a:endParaRPr lang="en-US" sz="1600">
              <a:latin typeface="Arial Narrow" pitchFamily="34" charset="0"/>
            </a:endParaRPr>
          </a:p>
          <a:p>
            <a:pPr marL="514350" indent="-514350" eaLnBrk="0" hangingPunct="0">
              <a:lnSpc>
                <a:spcPct val="90000"/>
              </a:lnSpc>
            </a:pPr>
            <a:r>
              <a:rPr lang="en-US" sz="1600">
                <a:latin typeface="Arial Narrow" pitchFamily="34" charset="0"/>
              </a:rPr>
              <a:t> -  </a:t>
            </a:r>
            <a:r>
              <a:rPr lang="ru-RU" sz="1600">
                <a:latin typeface="Arial Narrow" pitchFamily="34" charset="0"/>
              </a:rPr>
              <a:t>Разработка учетно-расчетных приложений</a:t>
            </a:r>
            <a:endParaRPr lang="en-US" sz="1600">
              <a:latin typeface="Arial Narrow" pitchFamily="34" charset="0"/>
            </a:endParaRPr>
          </a:p>
        </p:txBody>
      </p:sp>
      <p:sp>
        <p:nvSpPr>
          <p:cNvPr id="13319" name="Rectangle 8" descr="50%"/>
          <p:cNvSpPr>
            <a:spLocks noChangeArrowheads="1"/>
          </p:cNvSpPr>
          <p:nvPr/>
        </p:nvSpPr>
        <p:spPr bwMode="auto">
          <a:xfrm>
            <a:off x="6400800" y="3506788"/>
            <a:ext cx="2590800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ru-RU" b="1" i="1">
                <a:latin typeface="Arial Narrow" pitchFamily="34" charset="0"/>
              </a:rPr>
              <a:t>Высокая</a:t>
            </a:r>
          </a:p>
          <a:p>
            <a:pPr eaLnBrk="0" hangingPunct="0"/>
            <a:r>
              <a:rPr lang="ru-RU" b="1" i="1">
                <a:latin typeface="Arial Narrow" pitchFamily="34" charset="0"/>
              </a:rPr>
              <a:t>сложность</a:t>
            </a:r>
          </a:p>
          <a:p>
            <a:pPr eaLnBrk="0" hangingPunct="0"/>
            <a:r>
              <a:rPr lang="ru-RU" b="1" i="1" u="sng">
                <a:latin typeface="Arial Narrow" pitchFamily="34" charset="0"/>
              </a:rPr>
              <a:t>управления</a:t>
            </a:r>
            <a:endParaRPr lang="en-US" b="1" i="1" u="sng">
              <a:latin typeface="Arial Narrow" pitchFamily="34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en-US" b="1">
                <a:latin typeface="Arial Narrow" pitchFamily="34" charset="0"/>
              </a:rPr>
              <a:t>- </a:t>
            </a:r>
            <a:r>
              <a:rPr lang="ru-RU" sz="1600">
                <a:latin typeface="Arial Narrow" pitchFamily="34" charset="0"/>
              </a:rPr>
              <a:t>Большой масштаб</a:t>
            </a:r>
            <a:endParaRPr lang="en-US" sz="1600">
              <a:latin typeface="Arial Narrow" pitchFamily="34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en-US" sz="1600">
                <a:latin typeface="Arial Narrow" pitchFamily="34" charset="0"/>
              </a:rPr>
              <a:t>- </a:t>
            </a:r>
            <a:r>
              <a:rPr lang="ru-RU" sz="1600">
                <a:latin typeface="Arial Narrow" pitchFamily="34" charset="0"/>
              </a:rPr>
              <a:t>Контрактные заказы</a:t>
            </a:r>
            <a:endParaRPr lang="en-US" sz="1600">
              <a:latin typeface="Arial Narrow" pitchFamily="34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en-US" sz="1600">
                <a:latin typeface="Arial Narrow" pitchFamily="34" charset="0"/>
              </a:rPr>
              <a:t>- </a:t>
            </a:r>
            <a:r>
              <a:rPr lang="ru-RU" sz="1600">
                <a:latin typeface="Arial Narrow" pitchFamily="34" charset="0"/>
              </a:rPr>
              <a:t>Много пользователей</a:t>
            </a:r>
          </a:p>
          <a:p>
            <a:pPr eaLnBrk="0" hangingPunct="0">
              <a:lnSpc>
                <a:spcPct val="90000"/>
              </a:lnSpc>
            </a:pPr>
            <a:r>
              <a:rPr lang="ru-RU" sz="1600">
                <a:latin typeface="Arial Narrow" pitchFamily="34" charset="0"/>
              </a:rPr>
              <a:t>- «Проекты»</a:t>
            </a:r>
            <a:endParaRPr lang="en-US" sz="1600">
              <a:latin typeface="Arial Narrow" pitchFamily="34" charset="0"/>
            </a:endParaRPr>
          </a:p>
        </p:txBody>
      </p:sp>
      <p:sp>
        <p:nvSpPr>
          <p:cNvPr id="13320" name="Rectangle 9" descr="50%"/>
          <p:cNvSpPr>
            <a:spLocks noChangeArrowheads="1"/>
          </p:cNvSpPr>
          <p:nvPr/>
        </p:nvSpPr>
        <p:spPr bwMode="auto">
          <a:xfrm>
            <a:off x="395288" y="3213100"/>
            <a:ext cx="2185987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ru-RU" b="1" i="1">
                <a:latin typeface="Arial Narrow" pitchFamily="34" charset="0"/>
              </a:rPr>
              <a:t>Низкая</a:t>
            </a:r>
          </a:p>
          <a:p>
            <a:pPr eaLnBrk="0" hangingPunct="0"/>
            <a:r>
              <a:rPr lang="ru-RU" b="1" i="1">
                <a:latin typeface="Arial Narrow" pitchFamily="34" charset="0"/>
              </a:rPr>
              <a:t>сложность</a:t>
            </a:r>
          </a:p>
          <a:p>
            <a:pPr eaLnBrk="0" hangingPunct="0"/>
            <a:r>
              <a:rPr lang="ru-RU" b="1" i="1" u="sng">
                <a:latin typeface="Arial Narrow" pitchFamily="34" charset="0"/>
              </a:rPr>
              <a:t>управления</a:t>
            </a:r>
            <a:endParaRPr lang="en-US" b="1" i="1" u="sng">
              <a:latin typeface="Arial Narrow" pitchFamily="34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en-US" b="1">
                <a:latin typeface="Arial Narrow" pitchFamily="34" charset="0"/>
              </a:rPr>
              <a:t>  - </a:t>
            </a:r>
            <a:r>
              <a:rPr lang="ru-RU" sz="1600">
                <a:latin typeface="Arial Narrow" pitchFamily="34" charset="0"/>
              </a:rPr>
              <a:t>Малый масштаб</a:t>
            </a:r>
            <a:endParaRPr lang="en-US" sz="1600">
              <a:latin typeface="Arial Narrow" pitchFamily="34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en-US" sz="1600">
                <a:latin typeface="Arial Narrow" pitchFamily="34" charset="0"/>
              </a:rPr>
              <a:t>  - </a:t>
            </a:r>
            <a:r>
              <a:rPr lang="ru-RU" sz="1600">
                <a:latin typeface="Arial Narrow" pitchFamily="34" charset="0"/>
              </a:rPr>
              <a:t>Неформальные заказы</a:t>
            </a:r>
            <a:endParaRPr lang="en-US" sz="1600">
              <a:latin typeface="Arial Narrow" pitchFamily="34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en-US" sz="1600">
                <a:latin typeface="Arial Narrow" pitchFamily="34" charset="0"/>
              </a:rPr>
              <a:t>  - </a:t>
            </a:r>
            <a:r>
              <a:rPr lang="ru-RU" sz="1600">
                <a:latin typeface="Arial Narrow" pitchFamily="34" charset="0"/>
              </a:rPr>
              <a:t>Один пользователь</a:t>
            </a:r>
            <a:endParaRPr lang="en-US" sz="1600">
              <a:latin typeface="Arial Narrow" pitchFamily="34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en-US" sz="1600">
                <a:latin typeface="Arial Narrow" pitchFamily="34" charset="0"/>
              </a:rPr>
              <a:t>  - “</a:t>
            </a:r>
            <a:r>
              <a:rPr lang="ru-RU" sz="1600">
                <a:latin typeface="Arial Narrow" pitchFamily="34" charset="0"/>
              </a:rPr>
              <a:t>Продукты</a:t>
            </a:r>
            <a:r>
              <a:rPr lang="en-US" sz="1600">
                <a:latin typeface="Arial Narrow" pitchFamily="34" charset="0"/>
              </a:rPr>
              <a:t>”</a:t>
            </a:r>
          </a:p>
        </p:txBody>
      </p:sp>
      <p:grpSp>
        <p:nvGrpSpPr>
          <p:cNvPr id="13321" name="Group 10"/>
          <p:cNvGrpSpPr>
            <a:grpSpLocks/>
          </p:cNvGrpSpPr>
          <p:nvPr/>
        </p:nvGrpSpPr>
        <p:grpSpPr bwMode="auto">
          <a:xfrm>
            <a:off x="5189538" y="3962400"/>
            <a:ext cx="1287462" cy="665163"/>
            <a:chOff x="3210" y="2587"/>
            <a:chExt cx="811" cy="419"/>
          </a:xfrm>
        </p:grpSpPr>
        <p:sp>
          <p:nvSpPr>
            <p:cNvPr id="13358" name="Oval 11"/>
            <p:cNvSpPr>
              <a:spLocks noChangeArrowheads="1"/>
            </p:cNvSpPr>
            <p:nvPr/>
          </p:nvSpPr>
          <p:spPr bwMode="auto">
            <a:xfrm>
              <a:off x="3586" y="2587"/>
              <a:ext cx="60" cy="6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  <p:sp>
          <p:nvSpPr>
            <p:cNvPr id="13359" name="Rectangle 12" descr="50%"/>
            <p:cNvSpPr>
              <a:spLocks noChangeArrowheads="1"/>
            </p:cNvSpPr>
            <p:nvPr/>
          </p:nvSpPr>
          <p:spPr bwMode="auto">
            <a:xfrm>
              <a:off x="3210" y="2638"/>
              <a:ext cx="811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Defense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 MIS System</a:t>
              </a:r>
            </a:p>
          </p:txBody>
        </p:sp>
      </p:grpSp>
      <p:grpSp>
        <p:nvGrpSpPr>
          <p:cNvPr id="13322" name="Group 13"/>
          <p:cNvGrpSpPr>
            <a:grpSpLocks/>
          </p:cNvGrpSpPr>
          <p:nvPr/>
        </p:nvGrpSpPr>
        <p:grpSpPr bwMode="auto">
          <a:xfrm>
            <a:off x="5402263" y="2217738"/>
            <a:ext cx="1630362" cy="681037"/>
            <a:chOff x="3403" y="1343"/>
            <a:chExt cx="1027" cy="429"/>
          </a:xfrm>
        </p:grpSpPr>
        <p:sp>
          <p:nvSpPr>
            <p:cNvPr id="13356" name="Oval 14"/>
            <p:cNvSpPr>
              <a:spLocks noChangeArrowheads="1"/>
            </p:cNvSpPr>
            <p:nvPr/>
          </p:nvSpPr>
          <p:spPr bwMode="auto">
            <a:xfrm>
              <a:off x="3886" y="1343"/>
              <a:ext cx="59" cy="6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  <p:sp>
          <p:nvSpPr>
            <p:cNvPr id="13357" name="Rectangle 15" descr="50%"/>
            <p:cNvSpPr>
              <a:spLocks noChangeArrowheads="1"/>
            </p:cNvSpPr>
            <p:nvPr/>
          </p:nvSpPr>
          <p:spPr bwMode="auto">
            <a:xfrm>
              <a:off x="3403" y="1404"/>
              <a:ext cx="102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Defense </a:t>
              </a:r>
              <a:br>
                <a:rPr lang="en-US" b="1">
                  <a:solidFill>
                    <a:srgbClr val="0000CC"/>
                  </a:solidFill>
                  <a:latin typeface="Arial Narrow" pitchFamily="34" charset="0"/>
                </a:rPr>
              </a:b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Weapon System</a:t>
              </a:r>
            </a:p>
          </p:txBody>
        </p:sp>
      </p:grpSp>
      <p:grpSp>
        <p:nvGrpSpPr>
          <p:cNvPr id="13323" name="Group 16"/>
          <p:cNvGrpSpPr>
            <a:grpSpLocks/>
          </p:cNvGrpSpPr>
          <p:nvPr/>
        </p:nvGrpSpPr>
        <p:grpSpPr bwMode="auto">
          <a:xfrm>
            <a:off x="4662488" y="2339975"/>
            <a:ext cx="995362" cy="681038"/>
            <a:chOff x="2937" y="1420"/>
            <a:chExt cx="627" cy="429"/>
          </a:xfrm>
        </p:grpSpPr>
        <p:sp>
          <p:nvSpPr>
            <p:cNvPr id="13354" name="Oval 17"/>
            <p:cNvSpPr>
              <a:spLocks noChangeArrowheads="1"/>
            </p:cNvSpPr>
            <p:nvPr/>
          </p:nvSpPr>
          <p:spPr bwMode="auto">
            <a:xfrm>
              <a:off x="3221" y="1420"/>
              <a:ext cx="59" cy="6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  <p:sp>
          <p:nvSpPr>
            <p:cNvPr id="13355" name="Rectangle 18" descr="50%"/>
            <p:cNvSpPr>
              <a:spLocks noChangeArrowheads="1"/>
            </p:cNvSpPr>
            <p:nvPr/>
          </p:nvSpPr>
          <p:spPr bwMode="auto">
            <a:xfrm>
              <a:off x="2937" y="1481"/>
              <a:ext cx="62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Telecom 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Switch</a:t>
              </a:r>
            </a:p>
          </p:txBody>
        </p:sp>
      </p:grpSp>
      <p:grpSp>
        <p:nvGrpSpPr>
          <p:cNvPr id="13324" name="Group 19"/>
          <p:cNvGrpSpPr>
            <a:grpSpLocks/>
          </p:cNvGrpSpPr>
          <p:nvPr/>
        </p:nvGrpSpPr>
        <p:grpSpPr bwMode="auto">
          <a:xfrm>
            <a:off x="3270250" y="3224213"/>
            <a:ext cx="1149350" cy="433387"/>
            <a:chOff x="2029" y="1955"/>
            <a:chExt cx="724" cy="273"/>
          </a:xfrm>
        </p:grpSpPr>
        <p:sp>
          <p:nvSpPr>
            <p:cNvPr id="13352" name="Oval 20"/>
            <p:cNvSpPr>
              <a:spLocks noChangeArrowheads="1"/>
            </p:cNvSpPr>
            <p:nvPr/>
          </p:nvSpPr>
          <p:spPr bwMode="auto">
            <a:xfrm>
              <a:off x="2360" y="1955"/>
              <a:ext cx="60" cy="6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  <p:sp>
          <p:nvSpPr>
            <p:cNvPr id="13353" name="Rectangle 21" descr="50%"/>
            <p:cNvSpPr>
              <a:spLocks noChangeArrowheads="1"/>
            </p:cNvSpPr>
            <p:nvPr/>
          </p:nvSpPr>
          <p:spPr bwMode="auto">
            <a:xfrm>
              <a:off x="2029" y="2016"/>
              <a:ext cx="7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CASE Tool</a:t>
              </a:r>
            </a:p>
          </p:txBody>
        </p:sp>
      </p:grpSp>
      <p:grpSp>
        <p:nvGrpSpPr>
          <p:cNvPr id="13325" name="Group 22"/>
          <p:cNvGrpSpPr>
            <a:grpSpLocks/>
          </p:cNvGrpSpPr>
          <p:nvPr/>
        </p:nvGrpSpPr>
        <p:grpSpPr bwMode="auto">
          <a:xfrm>
            <a:off x="6523038" y="2749550"/>
            <a:ext cx="1858962" cy="679450"/>
            <a:chOff x="3765" y="1572"/>
            <a:chExt cx="1171" cy="428"/>
          </a:xfrm>
        </p:grpSpPr>
        <p:sp>
          <p:nvSpPr>
            <p:cNvPr id="13350" name="Oval 23"/>
            <p:cNvSpPr>
              <a:spLocks noChangeArrowheads="1"/>
            </p:cNvSpPr>
            <p:nvPr/>
          </p:nvSpPr>
          <p:spPr bwMode="auto">
            <a:xfrm>
              <a:off x="4320" y="1572"/>
              <a:ext cx="59" cy="6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  <p:sp>
          <p:nvSpPr>
            <p:cNvPr id="13351" name="Rectangle 24" descr="50%"/>
            <p:cNvSpPr>
              <a:spLocks noChangeArrowheads="1"/>
            </p:cNvSpPr>
            <p:nvPr/>
          </p:nvSpPr>
          <p:spPr bwMode="auto">
            <a:xfrm>
              <a:off x="3765" y="1632"/>
              <a:ext cx="1171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National Air Traffic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Control  System</a:t>
              </a:r>
            </a:p>
          </p:txBody>
        </p:sp>
      </p:grpSp>
      <p:grpSp>
        <p:nvGrpSpPr>
          <p:cNvPr id="13326" name="Group 25"/>
          <p:cNvGrpSpPr>
            <a:grpSpLocks/>
          </p:cNvGrpSpPr>
          <p:nvPr/>
        </p:nvGrpSpPr>
        <p:grpSpPr bwMode="auto">
          <a:xfrm>
            <a:off x="4422775" y="4502150"/>
            <a:ext cx="1368425" cy="908050"/>
            <a:chOff x="2519" y="2592"/>
            <a:chExt cx="862" cy="572"/>
          </a:xfrm>
        </p:grpSpPr>
        <p:sp>
          <p:nvSpPr>
            <p:cNvPr id="13348" name="Rectangle 26" descr="50%"/>
            <p:cNvSpPr>
              <a:spLocks noChangeArrowheads="1"/>
            </p:cNvSpPr>
            <p:nvPr/>
          </p:nvSpPr>
          <p:spPr bwMode="auto">
            <a:xfrm>
              <a:off x="2519" y="2640"/>
              <a:ext cx="862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Enterprise IS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(Family of IS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Applications)</a:t>
              </a:r>
            </a:p>
          </p:txBody>
        </p:sp>
        <p:sp>
          <p:nvSpPr>
            <p:cNvPr id="13349" name="Oval 27"/>
            <p:cNvSpPr>
              <a:spLocks noChangeArrowheads="1"/>
            </p:cNvSpPr>
            <p:nvPr/>
          </p:nvSpPr>
          <p:spPr bwMode="auto">
            <a:xfrm>
              <a:off x="2920" y="2592"/>
              <a:ext cx="60" cy="6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</p:grpSp>
      <p:grpSp>
        <p:nvGrpSpPr>
          <p:cNvPr id="13327" name="Group 28"/>
          <p:cNvGrpSpPr>
            <a:grpSpLocks/>
          </p:cNvGrpSpPr>
          <p:nvPr/>
        </p:nvGrpSpPr>
        <p:grpSpPr bwMode="auto">
          <a:xfrm>
            <a:off x="3124200" y="2517775"/>
            <a:ext cx="1371600" cy="682625"/>
            <a:chOff x="2177" y="1639"/>
            <a:chExt cx="614" cy="430"/>
          </a:xfrm>
        </p:grpSpPr>
        <p:sp>
          <p:nvSpPr>
            <p:cNvPr id="13346" name="Oval 29"/>
            <p:cNvSpPr>
              <a:spLocks noChangeArrowheads="1"/>
            </p:cNvSpPr>
            <p:nvPr/>
          </p:nvSpPr>
          <p:spPr bwMode="auto">
            <a:xfrm>
              <a:off x="2455" y="1639"/>
              <a:ext cx="58" cy="6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  <p:sp>
          <p:nvSpPr>
            <p:cNvPr id="13347" name="Rectangle 30" descr="50%"/>
            <p:cNvSpPr>
              <a:spLocks noChangeArrowheads="1"/>
            </p:cNvSpPr>
            <p:nvPr/>
          </p:nvSpPr>
          <p:spPr bwMode="auto">
            <a:xfrm>
              <a:off x="2177" y="1701"/>
              <a:ext cx="61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Commercial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Compiler</a:t>
              </a:r>
            </a:p>
          </p:txBody>
        </p:sp>
      </p:grpSp>
      <p:grpSp>
        <p:nvGrpSpPr>
          <p:cNvPr id="13328" name="Group 31"/>
          <p:cNvGrpSpPr>
            <a:grpSpLocks/>
          </p:cNvGrpSpPr>
          <p:nvPr/>
        </p:nvGrpSpPr>
        <p:grpSpPr bwMode="auto">
          <a:xfrm>
            <a:off x="1968500" y="5108575"/>
            <a:ext cx="1308100" cy="682625"/>
            <a:chOff x="1182" y="3064"/>
            <a:chExt cx="824" cy="430"/>
          </a:xfrm>
        </p:grpSpPr>
        <p:sp>
          <p:nvSpPr>
            <p:cNvPr id="13344" name="Oval 32"/>
            <p:cNvSpPr>
              <a:spLocks noChangeArrowheads="1"/>
            </p:cNvSpPr>
            <p:nvPr/>
          </p:nvSpPr>
          <p:spPr bwMode="auto">
            <a:xfrm>
              <a:off x="1564" y="3064"/>
              <a:ext cx="60" cy="6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  <p:sp>
          <p:nvSpPr>
            <p:cNvPr id="13345" name="Rectangle 33" descr="50%"/>
            <p:cNvSpPr>
              <a:spLocks noChangeArrowheads="1"/>
            </p:cNvSpPr>
            <p:nvPr/>
          </p:nvSpPr>
          <p:spPr bwMode="auto">
            <a:xfrm>
              <a:off x="1182" y="3126"/>
              <a:ext cx="82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Business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Spreadsheet</a:t>
              </a:r>
            </a:p>
          </p:txBody>
        </p:sp>
      </p:grpSp>
      <p:grpSp>
        <p:nvGrpSpPr>
          <p:cNvPr id="13329" name="Group 34"/>
          <p:cNvGrpSpPr>
            <a:grpSpLocks/>
          </p:cNvGrpSpPr>
          <p:nvPr/>
        </p:nvGrpSpPr>
        <p:grpSpPr bwMode="auto">
          <a:xfrm>
            <a:off x="2555875" y="4403725"/>
            <a:ext cx="1963738" cy="930275"/>
            <a:chOff x="1610" y="2528"/>
            <a:chExt cx="1237" cy="586"/>
          </a:xfrm>
        </p:grpSpPr>
        <p:sp>
          <p:nvSpPr>
            <p:cNvPr id="13342" name="Oval 35"/>
            <p:cNvSpPr>
              <a:spLocks noChangeArrowheads="1"/>
            </p:cNvSpPr>
            <p:nvPr/>
          </p:nvSpPr>
          <p:spPr bwMode="auto">
            <a:xfrm>
              <a:off x="2199" y="2528"/>
              <a:ext cx="59" cy="6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  <p:sp>
          <p:nvSpPr>
            <p:cNvPr id="13343" name="Rectangle 36" descr="50%"/>
            <p:cNvSpPr>
              <a:spLocks noChangeArrowheads="1"/>
            </p:cNvSpPr>
            <p:nvPr/>
          </p:nvSpPr>
          <p:spPr bwMode="auto">
            <a:xfrm>
              <a:off x="1610" y="2590"/>
              <a:ext cx="1237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IS Application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Distributed Objects 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(Order Entry)</a:t>
              </a:r>
            </a:p>
          </p:txBody>
        </p:sp>
      </p:grpSp>
      <p:grpSp>
        <p:nvGrpSpPr>
          <p:cNvPr id="13330" name="Group 37"/>
          <p:cNvGrpSpPr>
            <a:grpSpLocks/>
          </p:cNvGrpSpPr>
          <p:nvPr/>
        </p:nvGrpSpPr>
        <p:grpSpPr bwMode="auto">
          <a:xfrm>
            <a:off x="2149475" y="3781425"/>
            <a:ext cx="1570038" cy="681038"/>
            <a:chOff x="1354" y="2328"/>
            <a:chExt cx="989" cy="429"/>
          </a:xfrm>
        </p:grpSpPr>
        <p:sp>
          <p:nvSpPr>
            <p:cNvPr id="13340" name="Oval 38"/>
            <p:cNvSpPr>
              <a:spLocks noChangeArrowheads="1"/>
            </p:cNvSpPr>
            <p:nvPr/>
          </p:nvSpPr>
          <p:spPr bwMode="auto">
            <a:xfrm>
              <a:off x="1817" y="2328"/>
              <a:ext cx="61" cy="6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  <p:sp>
          <p:nvSpPr>
            <p:cNvPr id="13341" name="Rectangle 39" descr="50%"/>
            <p:cNvSpPr>
              <a:spLocks noChangeArrowheads="1"/>
            </p:cNvSpPr>
            <p:nvPr/>
          </p:nvSpPr>
          <p:spPr bwMode="auto">
            <a:xfrm>
              <a:off x="1354" y="2389"/>
              <a:ext cx="989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Small Scientific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Simulation</a:t>
              </a:r>
            </a:p>
          </p:txBody>
        </p:sp>
      </p:grpSp>
      <p:grpSp>
        <p:nvGrpSpPr>
          <p:cNvPr id="13331" name="Group 40"/>
          <p:cNvGrpSpPr>
            <a:grpSpLocks/>
          </p:cNvGrpSpPr>
          <p:nvPr/>
        </p:nvGrpSpPr>
        <p:grpSpPr bwMode="auto">
          <a:xfrm>
            <a:off x="4370388" y="2971800"/>
            <a:ext cx="1900237" cy="931863"/>
            <a:chOff x="2753" y="2193"/>
            <a:chExt cx="1197" cy="587"/>
          </a:xfrm>
        </p:grpSpPr>
        <p:sp>
          <p:nvSpPr>
            <p:cNvPr id="13338" name="Oval 41"/>
            <p:cNvSpPr>
              <a:spLocks noChangeArrowheads="1"/>
            </p:cNvSpPr>
            <p:nvPr/>
          </p:nvSpPr>
          <p:spPr bwMode="auto">
            <a:xfrm>
              <a:off x="3321" y="2193"/>
              <a:ext cx="60" cy="6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  <p:sp>
          <p:nvSpPr>
            <p:cNvPr id="13339" name="Rectangle 42" descr="50%"/>
            <p:cNvSpPr>
              <a:spLocks noChangeArrowheads="1"/>
            </p:cNvSpPr>
            <p:nvPr/>
          </p:nvSpPr>
          <p:spPr bwMode="auto">
            <a:xfrm>
              <a:off x="2753" y="2256"/>
              <a:ext cx="1197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Large-Scale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Organization/Entity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Simulation</a:t>
              </a:r>
            </a:p>
          </p:txBody>
        </p:sp>
      </p:grpSp>
      <p:grpSp>
        <p:nvGrpSpPr>
          <p:cNvPr id="13332" name="Group 47"/>
          <p:cNvGrpSpPr>
            <a:grpSpLocks/>
          </p:cNvGrpSpPr>
          <p:nvPr/>
        </p:nvGrpSpPr>
        <p:grpSpPr bwMode="auto">
          <a:xfrm>
            <a:off x="2209800" y="2667000"/>
            <a:ext cx="1263650" cy="927100"/>
            <a:chOff x="1565" y="1716"/>
            <a:chExt cx="796" cy="584"/>
          </a:xfrm>
        </p:grpSpPr>
        <p:sp>
          <p:nvSpPr>
            <p:cNvPr id="13336" name="Oval 48"/>
            <p:cNvSpPr>
              <a:spLocks noChangeArrowheads="1"/>
            </p:cNvSpPr>
            <p:nvPr/>
          </p:nvSpPr>
          <p:spPr bwMode="auto">
            <a:xfrm>
              <a:off x="1933" y="1716"/>
              <a:ext cx="60" cy="68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  <p:sp>
          <p:nvSpPr>
            <p:cNvPr id="13337" name="Rectangle 49" descr="50%"/>
            <p:cNvSpPr>
              <a:spLocks noChangeArrowheads="1"/>
            </p:cNvSpPr>
            <p:nvPr/>
          </p:nvSpPr>
          <p:spPr bwMode="auto">
            <a:xfrm>
              <a:off x="1565" y="1776"/>
              <a:ext cx="796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Embedded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Automotive 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US" b="1">
                  <a:solidFill>
                    <a:srgbClr val="0000CC"/>
                  </a:solidFill>
                  <a:latin typeface="Arial Narrow" pitchFamily="34" charset="0"/>
                </a:rPr>
                <a:t>Software</a:t>
              </a:r>
            </a:p>
          </p:txBody>
        </p:sp>
      </p:grpSp>
      <p:sp>
        <p:nvSpPr>
          <p:cNvPr id="13333" name="AutoShape 54"/>
          <p:cNvSpPr>
            <a:spLocks noChangeArrowheads="1"/>
          </p:cNvSpPr>
          <p:nvPr/>
        </p:nvSpPr>
        <p:spPr bwMode="auto">
          <a:xfrm>
            <a:off x="150813" y="5229225"/>
            <a:ext cx="1828800" cy="990600"/>
          </a:xfrm>
          <a:prstGeom prst="wedgeRoundRectCallout">
            <a:avLst>
              <a:gd name="adj1" fmla="val 79079"/>
              <a:gd name="adj2" fmla="val -10464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>
                <a:latin typeface="Arial Narrow" pitchFamily="34" charset="0"/>
              </a:rPr>
              <a:t>Использование языка UML не обязательно</a:t>
            </a:r>
          </a:p>
        </p:txBody>
      </p:sp>
      <p:sp>
        <p:nvSpPr>
          <p:cNvPr id="13334" name="AutoShape 55"/>
          <p:cNvSpPr>
            <a:spLocks noChangeArrowheads="1"/>
          </p:cNvSpPr>
          <p:nvPr/>
        </p:nvSpPr>
        <p:spPr bwMode="auto">
          <a:xfrm>
            <a:off x="7086600" y="1000125"/>
            <a:ext cx="1828800" cy="990600"/>
          </a:xfrm>
          <a:prstGeom prst="wedgeRoundRectCallout">
            <a:avLst>
              <a:gd name="adj1" fmla="val -72657"/>
              <a:gd name="adj2" fmla="val 10721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>
                <a:solidFill>
                  <a:srgbClr val="C00000"/>
                </a:solidFill>
                <a:latin typeface="Arial Narrow" pitchFamily="34" charset="0"/>
              </a:rPr>
              <a:t>Использование языка UML обязательно!</a:t>
            </a:r>
          </a:p>
        </p:txBody>
      </p:sp>
      <p:sp>
        <p:nvSpPr>
          <p:cNvPr id="13335" name="Text Box 48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11/25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6513" y="333375"/>
            <a:ext cx="9540876" cy="609600"/>
          </a:xfrm>
        </p:spPr>
        <p:txBody>
          <a:bodyPr/>
          <a:lstStyle/>
          <a:p>
            <a:pPr eaLnBrk="1" hangingPunct="1"/>
            <a:r>
              <a:rPr lang="ru-RU" sz="4000" smtClean="0"/>
              <a:t>Графические нотации модели-рования, используемые в РФ</a:t>
            </a:r>
          </a:p>
        </p:txBody>
      </p:sp>
      <p:sp>
        <p:nvSpPr>
          <p:cNvPr id="14339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844675"/>
            <a:ext cx="7920037" cy="45259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000" b="1" smtClean="0"/>
              <a:t>UML</a:t>
            </a:r>
            <a:r>
              <a:rPr lang="en-US" sz="2000" b="1" smtClean="0">
                <a:solidFill>
                  <a:schemeClr val="tx2"/>
                </a:solidFill>
              </a:rPr>
              <a:t> </a:t>
            </a:r>
            <a:r>
              <a:rPr lang="ru-RU" sz="2000" smtClean="0"/>
              <a:t>(</a:t>
            </a:r>
            <a:r>
              <a:rPr lang="en-US" sz="2000" i="1" smtClean="0">
                <a:solidFill>
                  <a:srgbClr val="0000CC"/>
                </a:solidFill>
              </a:rPr>
              <a:t>U</a:t>
            </a:r>
            <a:r>
              <a:rPr lang="en-US" sz="2000" smtClean="0"/>
              <a:t>nified </a:t>
            </a:r>
            <a:r>
              <a:rPr lang="en-US" sz="2000" i="1" smtClean="0">
                <a:solidFill>
                  <a:srgbClr val="0000CC"/>
                </a:solidFill>
              </a:rPr>
              <a:t>M</a:t>
            </a:r>
            <a:r>
              <a:rPr lang="en-US" sz="2000" smtClean="0"/>
              <a:t>odeling </a:t>
            </a:r>
            <a:r>
              <a:rPr lang="en-US" sz="2000" i="1" smtClean="0">
                <a:solidFill>
                  <a:srgbClr val="0000CC"/>
                </a:solidFill>
              </a:rPr>
              <a:t>L</a:t>
            </a:r>
            <a:r>
              <a:rPr lang="en-US" sz="2000" smtClean="0"/>
              <a:t>anguage</a:t>
            </a:r>
            <a:r>
              <a:rPr lang="ru-RU" sz="2000" smtClean="0"/>
              <a:t>) </a:t>
            </a:r>
            <a:r>
              <a:rPr lang="en-US" sz="2000" smtClean="0"/>
              <a:t>– </a:t>
            </a:r>
            <a:r>
              <a:rPr lang="ru-RU" sz="2000" smtClean="0"/>
              <a:t>отраслевой стандарт </a:t>
            </a:r>
            <a:r>
              <a:rPr lang="en-US" sz="2000" smtClean="0"/>
              <a:t>OMG</a:t>
            </a:r>
            <a:r>
              <a:rPr lang="ru-RU" sz="2000" smtClean="0"/>
              <a:t> (Object </a:t>
            </a:r>
            <a:r>
              <a:rPr lang="en-US" sz="2000" smtClean="0"/>
              <a:t>Management Group</a:t>
            </a:r>
            <a:r>
              <a:rPr lang="ru-RU" sz="2000" smtClean="0"/>
              <a:t>),</a:t>
            </a:r>
            <a:r>
              <a:rPr lang="en-US" sz="2000" smtClean="0"/>
              <a:t> </a:t>
            </a:r>
            <a:r>
              <a:rPr lang="ru-RU" sz="2000" smtClean="0"/>
              <a:t>поддерживают более 50 </a:t>
            </a:r>
            <a:r>
              <a:rPr lang="en-US" sz="2000" smtClean="0"/>
              <a:t>CASE</a:t>
            </a:r>
            <a:r>
              <a:rPr lang="ru-RU" sz="2000" smtClean="0"/>
              <a:t>-средств, основной инструмент</a:t>
            </a:r>
            <a:r>
              <a:rPr lang="en-US" sz="2000" smtClean="0"/>
              <a:t> IBM Rational Rose</a:t>
            </a:r>
            <a:r>
              <a:rPr lang="ru-RU" sz="2000" smtClean="0"/>
              <a:t>/</a:t>
            </a:r>
            <a:r>
              <a:rPr lang="en-US" sz="2000" smtClean="0"/>
              <a:t>IBM</a:t>
            </a:r>
            <a:r>
              <a:rPr lang="ru-RU" sz="2000" smtClean="0"/>
              <a:t> </a:t>
            </a:r>
            <a:r>
              <a:rPr lang="en-US" sz="2000" smtClean="0"/>
              <a:t>RSA (IBM Rational Software)</a:t>
            </a:r>
            <a:endParaRPr lang="ru-RU" sz="2000" smtClean="0"/>
          </a:p>
          <a:p>
            <a:pPr algn="just"/>
            <a:r>
              <a:rPr lang="en-US" sz="2000" b="1" smtClean="0"/>
              <a:t>IDEF</a:t>
            </a:r>
            <a:r>
              <a:rPr lang="ru-RU" sz="2000" b="1" smtClean="0"/>
              <a:t> (</a:t>
            </a:r>
            <a:r>
              <a:rPr lang="en-US" sz="2000" i="1" smtClean="0">
                <a:solidFill>
                  <a:srgbClr val="0000CC"/>
                </a:solidFill>
              </a:rPr>
              <a:t>I</a:t>
            </a:r>
            <a:r>
              <a:rPr lang="en-US" sz="2000" smtClean="0"/>
              <a:t>CAM </a:t>
            </a:r>
            <a:r>
              <a:rPr lang="en-US" sz="2000" i="1" smtClean="0">
                <a:solidFill>
                  <a:srgbClr val="0000CC"/>
                </a:solidFill>
              </a:rPr>
              <a:t>Def</a:t>
            </a:r>
            <a:r>
              <a:rPr lang="en-US" sz="2000" smtClean="0"/>
              <a:t>inition</a:t>
            </a:r>
            <a:r>
              <a:rPr lang="ru-RU" sz="2000" smtClean="0"/>
              <a:t>, </a:t>
            </a:r>
            <a:r>
              <a:rPr lang="en-US" sz="2000" smtClean="0"/>
              <a:t>ICAM –</a:t>
            </a:r>
            <a:r>
              <a:rPr lang="ru-RU" sz="2000" smtClean="0"/>
              <a:t> </a:t>
            </a:r>
            <a:r>
              <a:rPr lang="en-US" sz="2000" smtClean="0"/>
              <a:t>Integrated Computer Aided Manufacturing</a:t>
            </a:r>
            <a:r>
              <a:rPr lang="ru-RU" sz="2000" b="1" smtClean="0"/>
              <a:t>) </a:t>
            </a:r>
            <a:r>
              <a:rPr lang="en-US" sz="2000" smtClean="0"/>
              <a:t>– </a:t>
            </a:r>
            <a:r>
              <a:rPr lang="ru-RU" sz="2000" smtClean="0"/>
              <a:t>методология, позволяющая исследовать структуру, параметры и характеристики производственно-технических и организационно-экономических систем, основной инструмент </a:t>
            </a:r>
            <a:r>
              <a:rPr lang="en-US" sz="2000" smtClean="0"/>
              <a:t>AllFusion Pricess Modeller (Computer Associations)</a:t>
            </a:r>
            <a:endParaRPr lang="ru-RU" sz="2000" smtClean="0"/>
          </a:p>
          <a:p>
            <a:pPr algn="just" eaLnBrk="1" hangingPunct="1">
              <a:lnSpc>
                <a:spcPct val="90000"/>
              </a:lnSpc>
            </a:pPr>
            <a:r>
              <a:rPr lang="en-US" sz="2000" b="1" smtClean="0"/>
              <a:t>ARIS</a:t>
            </a:r>
            <a:r>
              <a:rPr lang="en-US" sz="2000" smtClean="0"/>
              <a:t> (</a:t>
            </a:r>
            <a:r>
              <a:rPr lang="en-US" sz="2000" i="1" smtClean="0">
                <a:solidFill>
                  <a:srgbClr val="0000CC"/>
                </a:solidFill>
              </a:rPr>
              <a:t>AR</a:t>
            </a:r>
            <a:r>
              <a:rPr lang="en-US" sz="2000" i="1" smtClean="0"/>
              <a:t>chitecture of </a:t>
            </a:r>
            <a:r>
              <a:rPr lang="en-US" sz="2000" i="1" smtClean="0">
                <a:solidFill>
                  <a:srgbClr val="0000CC"/>
                </a:solidFill>
              </a:rPr>
              <a:t>I</a:t>
            </a:r>
            <a:r>
              <a:rPr lang="en-US" sz="2000" i="1" smtClean="0"/>
              <a:t>ntegrated</a:t>
            </a:r>
            <a:r>
              <a:rPr lang="ru-RU" sz="2000" i="1" smtClean="0"/>
              <a:t> </a:t>
            </a:r>
            <a:r>
              <a:rPr lang="en-US" sz="2000" i="1" smtClean="0">
                <a:solidFill>
                  <a:srgbClr val="0000CC"/>
                </a:solidFill>
              </a:rPr>
              <a:t>I</a:t>
            </a:r>
            <a:r>
              <a:rPr lang="en-US" sz="2000" i="1" smtClean="0"/>
              <a:t>nformation </a:t>
            </a:r>
            <a:r>
              <a:rPr lang="en-US" sz="2000" i="1" smtClean="0">
                <a:solidFill>
                  <a:srgbClr val="0000CC"/>
                </a:solidFill>
              </a:rPr>
              <a:t>S</a:t>
            </a:r>
            <a:r>
              <a:rPr lang="en-US" sz="2000" i="1" smtClean="0"/>
              <a:t>ystems</a:t>
            </a:r>
            <a:r>
              <a:rPr lang="en-US" sz="2000" smtClean="0"/>
              <a:t>) – </a:t>
            </a:r>
            <a:r>
              <a:rPr lang="ru-RU" sz="2000" smtClean="0"/>
              <a:t>методология и нотация для профессионального моделирования бизнес-процессов,  инструмент</a:t>
            </a:r>
            <a:r>
              <a:rPr lang="en-US" sz="2000" smtClean="0"/>
              <a:t> ARIS Toolset (IDS Scheer AG)</a:t>
            </a:r>
            <a:endParaRPr lang="ru-RU" sz="2000" smtClean="0"/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12/25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8915400" cy="609600"/>
          </a:xfrm>
        </p:spPr>
        <p:txBody>
          <a:bodyPr/>
          <a:lstStyle/>
          <a:p>
            <a:pPr eaLnBrk="1" hangingPunct="1"/>
            <a:r>
              <a:rPr lang="ru-RU" sz="3800" smtClean="0"/>
              <a:t>Взаимосвязь нотации UML,методо-логии и инструментальных средств</a:t>
            </a: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5300663"/>
            <a:ext cx="8066088" cy="609600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smtClean="0"/>
              <a:t>+ </a:t>
            </a:r>
            <a:r>
              <a:rPr lang="ru-RU" sz="2000" smtClean="0"/>
              <a:t>дополнительная интеграция с линейкой продуктов </a:t>
            </a:r>
            <a:r>
              <a:rPr lang="en-US" sz="2000" smtClean="0"/>
              <a:t>IBM Rational</a:t>
            </a:r>
            <a:endParaRPr lang="ru-RU" sz="2000" smtClean="0"/>
          </a:p>
        </p:txBody>
      </p:sp>
      <p:sp>
        <p:nvSpPr>
          <p:cNvPr id="15364" name="AutoShape 5"/>
          <p:cNvSpPr>
            <a:spLocks noChangeArrowheads="1"/>
          </p:cNvSpPr>
          <p:nvPr/>
        </p:nvSpPr>
        <p:spPr bwMode="auto">
          <a:xfrm>
            <a:off x="3070225" y="2438400"/>
            <a:ext cx="2971800" cy="2209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Arial Narrow" pitchFamily="34" charset="0"/>
            </a:endParaRPr>
          </a:p>
        </p:txBody>
      </p:sp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3527425" y="1900238"/>
            <a:ext cx="2389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latin typeface="Arial Narrow" pitchFamily="34" charset="0"/>
              </a:rPr>
              <a:t>Нотация – </a:t>
            </a:r>
            <a:r>
              <a:rPr lang="en-US" sz="2400">
                <a:latin typeface="Arial Narrow" pitchFamily="34" charset="0"/>
              </a:rPr>
              <a:t>UML</a:t>
            </a:r>
            <a:r>
              <a:rPr lang="ru-RU" sz="2400">
                <a:latin typeface="Arial Narrow" pitchFamily="34" charset="0"/>
              </a:rPr>
              <a:t> 1.х</a:t>
            </a:r>
            <a:endParaRPr lang="en-US" sz="2400">
              <a:latin typeface="Arial Narrow" pitchFamily="34" charset="0"/>
            </a:endParaRPr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1317625" y="4719638"/>
            <a:ext cx="2473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latin typeface="Arial Narrow" pitchFamily="34" charset="0"/>
              </a:rPr>
              <a:t>Методология - </a:t>
            </a:r>
            <a:r>
              <a:rPr lang="en-US" sz="2400">
                <a:latin typeface="Arial Narrow" pitchFamily="34" charset="0"/>
              </a:rPr>
              <a:t>RUP</a:t>
            </a:r>
          </a:p>
        </p:txBody>
      </p:sp>
      <p:sp>
        <p:nvSpPr>
          <p:cNvPr id="15367" name="Text Box 8"/>
          <p:cNvSpPr txBox="1">
            <a:spLocks noChangeArrowheads="1"/>
          </p:cNvSpPr>
          <p:nvPr/>
        </p:nvSpPr>
        <p:spPr bwMode="auto">
          <a:xfrm>
            <a:off x="4899025" y="4724400"/>
            <a:ext cx="4092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latin typeface="Arial Narrow" pitchFamily="34" charset="0"/>
              </a:rPr>
              <a:t>Средство – </a:t>
            </a:r>
            <a:r>
              <a:rPr lang="en-US" sz="2400">
                <a:latin typeface="Arial Narrow" pitchFamily="34" charset="0"/>
              </a:rPr>
              <a:t>IBM Rational Rose</a:t>
            </a:r>
          </a:p>
        </p:txBody>
      </p:sp>
      <p:pic>
        <p:nvPicPr>
          <p:cNvPr id="15368" name="Picture 9" descr="логоRU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3822700"/>
            <a:ext cx="21526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10" descr="uml-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913" y="1789113"/>
            <a:ext cx="9810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4165600"/>
            <a:ext cx="259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Rectangle 12"/>
          <p:cNvSpPr>
            <a:spLocks noChangeArrowheads="1"/>
          </p:cNvSpPr>
          <p:nvPr/>
        </p:nvSpPr>
        <p:spPr bwMode="auto">
          <a:xfrm>
            <a:off x="3590925" y="3521075"/>
            <a:ext cx="19526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Arial Narrow" pitchFamily="34" charset="0"/>
              </a:rPr>
              <a:t>Best Practices</a:t>
            </a:r>
            <a:endParaRPr lang="ru-RU" sz="2800" b="1">
              <a:solidFill>
                <a:srgbClr val="0000CC"/>
              </a:solidFill>
              <a:latin typeface="Arial Narrow" pitchFamily="34" charset="0"/>
            </a:endParaRPr>
          </a:p>
        </p:txBody>
      </p:sp>
      <p:sp>
        <p:nvSpPr>
          <p:cNvPr id="15372" name="Text Box 13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1</a:t>
            </a:r>
            <a:r>
              <a:rPr lang="en-US" b="1">
                <a:solidFill>
                  <a:srgbClr val="0000CC"/>
                </a:solidFill>
              </a:rPr>
              <a:t>3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8991600" cy="609600"/>
          </a:xfrm>
        </p:spPr>
        <p:txBody>
          <a:bodyPr/>
          <a:lstStyle/>
          <a:p>
            <a:pPr eaLnBrk="1" hangingPunct="1"/>
            <a:r>
              <a:rPr lang="ru-RU" sz="3800" smtClean="0"/>
              <a:t>Взаимосвязь нотации UML, методо-логии и инструментальных средств</a:t>
            </a:r>
          </a:p>
        </p:txBody>
      </p:sp>
      <p:sp>
        <p:nvSpPr>
          <p:cNvPr id="16387" name="Text Box 13"/>
          <p:cNvSpPr txBox="1">
            <a:spLocks noChangeArrowheads="1"/>
          </p:cNvSpPr>
          <p:nvPr/>
        </p:nvSpPr>
        <p:spPr bwMode="auto">
          <a:xfrm>
            <a:off x="4876800" y="4102100"/>
            <a:ext cx="18288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solidFill>
                  <a:schemeClr val="tx2"/>
                </a:solidFill>
                <a:latin typeface="Arial Narrow" pitchFamily="34" charset="0"/>
              </a:rPr>
              <a:t>Методология</a:t>
            </a:r>
            <a:endParaRPr lang="en-US" sz="2400">
              <a:solidFill>
                <a:schemeClr val="tx2"/>
              </a:solidFill>
              <a:latin typeface="Arial Narrow" pitchFamily="34" charset="0"/>
            </a:endParaRPr>
          </a:p>
          <a:p>
            <a:pPr algn="ctr" eaLnBrk="1" hangingPunct="1"/>
            <a:r>
              <a:rPr lang="en-US" sz="2200" b="1">
                <a:latin typeface="Arial Narrow" pitchFamily="34" charset="0"/>
              </a:rPr>
              <a:t>HOB</a:t>
            </a:r>
            <a:r>
              <a:rPr lang="ru-RU" sz="2200" b="1">
                <a:latin typeface="Arial Narrow" pitchFamily="34" charset="0"/>
              </a:rPr>
              <a:t>Ы</a:t>
            </a:r>
            <a:r>
              <a:rPr lang="en-US" sz="2200" b="1">
                <a:latin typeface="Arial Narrow" pitchFamily="34" charset="0"/>
              </a:rPr>
              <a:t>E</a:t>
            </a:r>
          </a:p>
          <a:p>
            <a:pPr algn="ctr" eaLnBrk="1" hangingPunct="1"/>
            <a:r>
              <a:rPr lang="en-US" sz="2200" b="1">
                <a:latin typeface="Arial Narrow" pitchFamily="34" charset="0"/>
              </a:rPr>
              <a:t>(ARIS House</a:t>
            </a:r>
            <a:endParaRPr lang="ru-RU" sz="2200" b="1">
              <a:latin typeface="Arial Narrow" pitchFamily="34" charset="0"/>
            </a:endParaRPr>
          </a:p>
          <a:p>
            <a:pPr algn="ctr" eaLnBrk="1" hangingPunct="1"/>
            <a:r>
              <a:rPr lang="en-US" sz="2200" b="1">
                <a:latin typeface="Arial Narrow" pitchFamily="34" charset="0"/>
              </a:rPr>
              <a:t>of Business</a:t>
            </a:r>
            <a:endParaRPr lang="ru-RU" sz="2200" b="1">
              <a:latin typeface="Arial Narrow" pitchFamily="34" charset="0"/>
            </a:endParaRPr>
          </a:p>
          <a:p>
            <a:pPr algn="ctr" eaLnBrk="1" hangingPunct="1"/>
            <a:r>
              <a:rPr lang="en-US" sz="2200" b="1">
                <a:latin typeface="Arial Narrow" pitchFamily="34" charset="0"/>
              </a:rPr>
              <a:t>Engineering)</a:t>
            </a:r>
          </a:p>
        </p:txBody>
      </p:sp>
      <p:sp>
        <p:nvSpPr>
          <p:cNvPr id="16388" name="Text Box 14"/>
          <p:cNvSpPr txBox="1">
            <a:spLocks noChangeArrowheads="1"/>
          </p:cNvSpPr>
          <p:nvPr/>
        </p:nvSpPr>
        <p:spPr bwMode="auto">
          <a:xfrm>
            <a:off x="6877050" y="4581525"/>
            <a:ext cx="172878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solidFill>
                  <a:schemeClr val="tx2"/>
                </a:solidFill>
                <a:latin typeface="Arial Narrow" pitchFamily="34" charset="0"/>
              </a:rPr>
              <a:t>Средство</a:t>
            </a:r>
          </a:p>
          <a:p>
            <a:pPr algn="ctr" eaLnBrk="1" hangingPunct="1"/>
            <a:r>
              <a:rPr lang="en-US" sz="2200">
                <a:latin typeface="Arial Narrow" pitchFamily="34" charset="0"/>
              </a:rPr>
              <a:t>ARIS Toolset</a:t>
            </a:r>
          </a:p>
        </p:txBody>
      </p:sp>
      <p:sp>
        <p:nvSpPr>
          <p:cNvPr id="16389" name="AutoShape 15"/>
          <p:cNvSpPr>
            <a:spLocks noChangeArrowheads="1"/>
          </p:cNvSpPr>
          <p:nvPr/>
        </p:nvSpPr>
        <p:spPr bwMode="auto">
          <a:xfrm>
            <a:off x="1533525" y="3168650"/>
            <a:ext cx="1528763" cy="9779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Arial Narrow" pitchFamily="34" charset="0"/>
            </a:endParaRPr>
          </a:p>
        </p:txBody>
      </p:sp>
      <p:sp>
        <p:nvSpPr>
          <p:cNvPr id="16390" name="Text Box 16"/>
          <p:cNvSpPr txBox="1">
            <a:spLocks noChangeArrowheads="1"/>
          </p:cNvSpPr>
          <p:nvPr/>
        </p:nvSpPr>
        <p:spPr bwMode="auto">
          <a:xfrm>
            <a:off x="381000" y="4206875"/>
            <a:ext cx="2160588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solidFill>
                  <a:schemeClr val="tx2"/>
                </a:solidFill>
                <a:latin typeface="Arial Narrow" pitchFamily="34" charset="0"/>
              </a:rPr>
              <a:t>Методология</a:t>
            </a:r>
            <a:endParaRPr lang="en-US" sz="2400">
              <a:solidFill>
                <a:schemeClr val="tx2"/>
              </a:solidFill>
              <a:latin typeface="Arial Narrow" pitchFamily="34" charset="0"/>
            </a:endParaRPr>
          </a:p>
          <a:p>
            <a:pPr algn="ctr" eaLnBrk="1" hangingPunct="1"/>
            <a:r>
              <a:rPr lang="en-US" sz="2200" b="1">
                <a:latin typeface="Arial Narrow" pitchFamily="34" charset="0"/>
              </a:rPr>
              <a:t>MSF </a:t>
            </a:r>
            <a:br>
              <a:rPr lang="en-US" sz="2200" b="1">
                <a:latin typeface="Arial Narrow" pitchFamily="34" charset="0"/>
              </a:rPr>
            </a:br>
            <a:r>
              <a:rPr lang="en-US" sz="2200" b="1">
                <a:latin typeface="Arial Narrow" pitchFamily="34" charset="0"/>
              </a:rPr>
              <a:t>(Microsoft Solutions Framework)</a:t>
            </a:r>
          </a:p>
        </p:txBody>
      </p:sp>
      <p:sp>
        <p:nvSpPr>
          <p:cNvPr id="16391" name="Text Box 17"/>
          <p:cNvSpPr txBox="1">
            <a:spLocks noChangeArrowheads="1"/>
          </p:cNvSpPr>
          <p:nvPr/>
        </p:nvSpPr>
        <p:spPr bwMode="auto">
          <a:xfrm>
            <a:off x="2541588" y="4319588"/>
            <a:ext cx="2087562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solidFill>
                  <a:schemeClr val="tx2"/>
                </a:solidFill>
                <a:latin typeface="Arial Narrow" pitchFamily="34" charset="0"/>
              </a:rPr>
              <a:t>Средство</a:t>
            </a:r>
          </a:p>
          <a:p>
            <a:pPr algn="ctr" eaLnBrk="1" hangingPunct="1"/>
            <a:r>
              <a:rPr lang="en-US" sz="2200">
                <a:latin typeface="Arial Narrow" pitchFamily="34" charset="0"/>
              </a:rPr>
              <a:t>MS Visual Studio/.NET</a:t>
            </a:r>
          </a:p>
        </p:txBody>
      </p:sp>
      <p:sp>
        <p:nvSpPr>
          <p:cNvPr id="16392" name="Text Box 18"/>
          <p:cNvSpPr txBox="1">
            <a:spLocks noChangeArrowheads="1"/>
          </p:cNvSpPr>
          <p:nvPr/>
        </p:nvSpPr>
        <p:spPr bwMode="auto">
          <a:xfrm>
            <a:off x="1143000" y="2667000"/>
            <a:ext cx="2389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400">
                <a:solidFill>
                  <a:schemeClr val="tx2"/>
                </a:solidFill>
                <a:latin typeface="Arial Narrow" pitchFamily="34" charset="0"/>
              </a:rPr>
              <a:t>Нотация</a:t>
            </a:r>
            <a:r>
              <a:rPr lang="ru-RU" sz="2400">
                <a:latin typeface="Arial Narrow" pitchFamily="34" charset="0"/>
              </a:rPr>
              <a:t> – </a:t>
            </a:r>
            <a:r>
              <a:rPr lang="en-US" sz="2400">
                <a:latin typeface="Arial Narrow" pitchFamily="34" charset="0"/>
              </a:rPr>
              <a:t>UML</a:t>
            </a:r>
            <a:r>
              <a:rPr lang="ru-RU" sz="2400">
                <a:latin typeface="Arial Narrow" pitchFamily="34" charset="0"/>
              </a:rPr>
              <a:t> 1.х</a:t>
            </a:r>
            <a:endParaRPr lang="en-US" sz="2400">
              <a:latin typeface="Arial Narrow" pitchFamily="34" charset="0"/>
            </a:endParaRPr>
          </a:p>
        </p:txBody>
      </p:sp>
      <p:sp>
        <p:nvSpPr>
          <p:cNvPr id="16393" name="AutoShape 19"/>
          <p:cNvSpPr>
            <a:spLocks noChangeArrowheads="1"/>
          </p:cNvSpPr>
          <p:nvPr/>
        </p:nvSpPr>
        <p:spPr bwMode="auto">
          <a:xfrm>
            <a:off x="6486525" y="3197225"/>
            <a:ext cx="1528763" cy="9779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latin typeface="Arial Narrow" pitchFamily="34" charset="0"/>
            </a:endParaRPr>
          </a:p>
        </p:txBody>
      </p:sp>
      <p:sp>
        <p:nvSpPr>
          <p:cNvPr id="16394" name="Text Box 20"/>
          <p:cNvSpPr txBox="1">
            <a:spLocks noChangeArrowheads="1"/>
          </p:cNvSpPr>
          <p:nvPr/>
        </p:nvSpPr>
        <p:spPr bwMode="auto">
          <a:xfrm>
            <a:off x="6142038" y="2663825"/>
            <a:ext cx="2389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solidFill>
                  <a:schemeClr val="tx2"/>
                </a:solidFill>
                <a:latin typeface="Arial Narrow" pitchFamily="34" charset="0"/>
              </a:rPr>
              <a:t>Нотация</a:t>
            </a:r>
            <a:r>
              <a:rPr lang="ru-RU" sz="2400">
                <a:latin typeface="Arial Narrow" pitchFamily="34" charset="0"/>
              </a:rPr>
              <a:t> – </a:t>
            </a:r>
            <a:r>
              <a:rPr lang="en-US" sz="2400">
                <a:latin typeface="Arial Narrow" pitchFamily="34" charset="0"/>
              </a:rPr>
              <a:t>UML</a:t>
            </a:r>
            <a:r>
              <a:rPr lang="ru-RU" sz="2400">
                <a:latin typeface="Arial Narrow" pitchFamily="34" charset="0"/>
              </a:rPr>
              <a:t> 1.х</a:t>
            </a:r>
            <a:endParaRPr lang="en-US" sz="2400">
              <a:latin typeface="Arial Narrow" pitchFamily="34" charset="0"/>
            </a:endParaRPr>
          </a:p>
        </p:txBody>
      </p:sp>
      <p:sp>
        <p:nvSpPr>
          <p:cNvPr id="16395" name="AutoShape 35"/>
          <p:cNvSpPr>
            <a:spLocks noChangeArrowheads="1"/>
          </p:cNvSpPr>
          <p:nvPr/>
        </p:nvSpPr>
        <p:spPr bwMode="auto">
          <a:xfrm>
            <a:off x="3419475" y="2781300"/>
            <a:ext cx="2638425" cy="1384300"/>
          </a:xfrm>
          <a:prstGeom prst="leftRightArrow">
            <a:avLst>
              <a:gd name="adj1" fmla="val 50000"/>
              <a:gd name="adj2" fmla="val 3811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ru-RU" sz="2800" b="1">
                <a:solidFill>
                  <a:srgbClr val="0000CC"/>
                </a:solidFill>
                <a:latin typeface="Arial Narrow" pitchFamily="34" charset="0"/>
              </a:rPr>
              <a:t>варианты</a:t>
            </a:r>
          </a:p>
        </p:txBody>
      </p:sp>
      <p:sp>
        <p:nvSpPr>
          <p:cNvPr id="16396" name="Text Box 13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1</a:t>
            </a:r>
            <a:r>
              <a:rPr lang="en-US" b="1">
                <a:solidFill>
                  <a:srgbClr val="0000CC"/>
                </a:solidFill>
              </a:rPr>
              <a:t>4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188913"/>
            <a:ext cx="9347200" cy="896937"/>
          </a:xfrm>
        </p:spPr>
        <p:txBody>
          <a:bodyPr/>
          <a:lstStyle/>
          <a:p>
            <a:pPr eaLnBrk="1" hangingPunct="1"/>
            <a:r>
              <a:rPr lang="ru-RU" sz="3800" smtClean="0"/>
              <a:t>Взаимосвязь нотации UML, методо-логии и инструментальных средств</a:t>
            </a:r>
            <a:endParaRPr lang="ru-RU" smtClean="0"/>
          </a:p>
        </p:txBody>
      </p:sp>
      <p:sp>
        <p:nvSpPr>
          <p:cNvPr id="17411" name="AutoShape 14"/>
          <p:cNvSpPr>
            <a:spLocks noChangeArrowheads="1"/>
          </p:cNvSpPr>
          <p:nvPr/>
        </p:nvSpPr>
        <p:spPr bwMode="auto">
          <a:xfrm>
            <a:off x="1531938" y="2752725"/>
            <a:ext cx="1528762" cy="115093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17412" name="Text Box 15"/>
          <p:cNvSpPr txBox="1">
            <a:spLocks noChangeArrowheads="1"/>
          </p:cNvSpPr>
          <p:nvPr/>
        </p:nvSpPr>
        <p:spPr bwMode="auto">
          <a:xfrm>
            <a:off x="1187450" y="2286000"/>
            <a:ext cx="2389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solidFill>
                  <a:schemeClr val="tx2"/>
                </a:solidFill>
                <a:latin typeface="Arial Narrow" pitchFamily="34" charset="0"/>
              </a:rPr>
              <a:t>Нотация</a:t>
            </a:r>
            <a:r>
              <a:rPr lang="ru-RU" sz="2400">
                <a:latin typeface="Arial Narrow" pitchFamily="34" charset="0"/>
              </a:rPr>
              <a:t> – </a:t>
            </a:r>
            <a:r>
              <a:rPr lang="en-US" sz="2400">
                <a:latin typeface="Arial Narrow" pitchFamily="34" charset="0"/>
              </a:rPr>
              <a:t>UML</a:t>
            </a:r>
            <a:r>
              <a:rPr lang="ru-RU" sz="2400">
                <a:latin typeface="Arial Narrow" pitchFamily="34" charset="0"/>
              </a:rPr>
              <a:t> 2.х</a:t>
            </a:r>
            <a:endParaRPr lang="en-US" sz="2400">
              <a:latin typeface="Arial Narrow" pitchFamily="34" charset="0"/>
            </a:endParaRPr>
          </a:p>
        </p:txBody>
      </p:sp>
      <p:sp>
        <p:nvSpPr>
          <p:cNvPr id="17413" name="AutoShape 16"/>
          <p:cNvSpPr>
            <a:spLocks noChangeArrowheads="1"/>
          </p:cNvSpPr>
          <p:nvPr/>
        </p:nvSpPr>
        <p:spPr bwMode="auto">
          <a:xfrm>
            <a:off x="6400800" y="2752725"/>
            <a:ext cx="1528763" cy="10795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17414" name="Text Box 17"/>
          <p:cNvSpPr txBox="1">
            <a:spLocks noChangeArrowheads="1"/>
          </p:cNvSpPr>
          <p:nvPr/>
        </p:nvSpPr>
        <p:spPr bwMode="auto">
          <a:xfrm>
            <a:off x="4902200" y="3827463"/>
            <a:ext cx="230505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solidFill>
                  <a:schemeClr val="tx2"/>
                </a:solidFill>
                <a:latin typeface="Arial Narrow" pitchFamily="34" charset="0"/>
              </a:rPr>
              <a:t>Методология</a:t>
            </a:r>
            <a:endParaRPr lang="en-US" sz="2400">
              <a:solidFill>
                <a:schemeClr val="tx2"/>
              </a:solidFill>
              <a:latin typeface="Arial Narrow" pitchFamily="34" charset="0"/>
            </a:endParaRPr>
          </a:p>
          <a:p>
            <a:pPr algn="ctr" eaLnBrk="1" hangingPunct="1"/>
            <a:r>
              <a:rPr lang="ru-RU" sz="2400" b="1">
                <a:latin typeface="Arial Narrow" pitchFamily="34" charset="0"/>
              </a:rPr>
              <a:t>ALM </a:t>
            </a:r>
            <a:br>
              <a:rPr lang="ru-RU" sz="2400" b="1">
                <a:latin typeface="Arial Narrow" pitchFamily="34" charset="0"/>
              </a:rPr>
            </a:br>
            <a:r>
              <a:rPr lang="en-US" sz="2400" b="1">
                <a:latin typeface="Arial Narrow" pitchFamily="34" charset="0"/>
              </a:rPr>
              <a:t>(</a:t>
            </a:r>
            <a:r>
              <a:rPr lang="ru-RU" sz="2400" b="1">
                <a:latin typeface="Arial Narrow" pitchFamily="34" charset="0"/>
              </a:rPr>
              <a:t>Application</a:t>
            </a:r>
            <a:endParaRPr lang="en-US" sz="2400" b="1">
              <a:latin typeface="Arial Narrow" pitchFamily="34" charset="0"/>
            </a:endParaRPr>
          </a:p>
          <a:p>
            <a:pPr algn="ctr" eaLnBrk="1" hangingPunct="1"/>
            <a:r>
              <a:rPr lang="ru-RU" sz="2400" b="1">
                <a:latin typeface="Arial Narrow" pitchFamily="34" charset="0"/>
              </a:rPr>
              <a:t>Lifecycle</a:t>
            </a:r>
            <a:endParaRPr lang="en-US" sz="2400" b="1">
              <a:latin typeface="Arial Narrow" pitchFamily="34" charset="0"/>
            </a:endParaRPr>
          </a:p>
          <a:p>
            <a:pPr algn="ctr" eaLnBrk="1" hangingPunct="1"/>
            <a:r>
              <a:rPr lang="ru-RU" sz="2400" b="1">
                <a:latin typeface="Arial Narrow" pitchFamily="34" charset="0"/>
              </a:rPr>
              <a:t>Management)</a:t>
            </a:r>
            <a:endParaRPr lang="en-US" sz="2400" b="1">
              <a:latin typeface="Arial Narrow" pitchFamily="34" charset="0"/>
            </a:endParaRPr>
          </a:p>
        </p:txBody>
      </p:sp>
      <p:sp>
        <p:nvSpPr>
          <p:cNvPr id="17415" name="Text Box 18"/>
          <p:cNvSpPr txBox="1">
            <a:spLocks noChangeArrowheads="1"/>
          </p:cNvSpPr>
          <p:nvPr/>
        </p:nvSpPr>
        <p:spPr bwMode="auto">
          <a:xfrm>
            <a:off x="7137400" y="3797300"/>
            <a:ext cx="18986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solidFill>
                  <a:schemeClr val="tx2"/>
                </a:solidFill>
                <a:latin typeface="Arial Narrow" pitchFamily="34" charset="0"/>
              </a:rPr>
              <a:t>Средство</a:t>
            </a:r>
          </a:p>
          <a:p>
            <a:pPr eaLnBrk="1" hangingPunct="1"/>
            <a:r>
              <a:rPr lang="en-US" sz="2400">
                <a:latin typeface="Arial Narrow" pitchFamily="34" charset="0"/>
              </a:rPr>
              <a:t>Borland Together Architect 2006</a:t>
            </a:r>
          </a:p>
        </p:txBody>
      </p:sp>
      <p:sp>
        <p:nvSpPr>
          <p:cNvPr id="17416" name="Text Box 19"/>
          <p:cNvSpPr txBox="1">
            <a:spLocks noChangeArrowheads="1"/>
          </p:cNvSpPr>
          <p:nvPr/>
        </p:nvSpPr>
        <p:spPr bwMode="auto">
          <a:xfrm>
            <a:off x="6056313" y="2286000"/>
            <a:ext cx="2332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solidFill>
                  <a:schemeClr val="tx2"/>
                </a:solidFill>
                <a:latin typeface="Arial Narrow" pitchFamily="34" charset="0"/>
              </a:rPr>
              <a:t>Нотация</a:t>
            </a:r>
            <a:r>
              <a:rPr lang="ru-RU" sz="2400">
                <a:latin typeface="Arial Narrow" pitchFamily="34" charset="0"/>
              </a:rPr>
              <a:t> - </a:t>
            </a:r>
            <a:r>
              <a:rPr lang="en-US" sz="2400">
                <a:latin typeface="Arial Narrow" pitchFamily="34" charset="0"/>
              </a:rPr>
              <a:t>UML 2.</a:t>
            </a:r>
            <a:r>
              <a:rPr lang="ru-RU" sz="2400">
                <a:latin typeface="Arial Narrow" pitchFamily="34" charset="0"/>
              </a:rPr>
              <a:t>х</a:t>
            </a:r>
            <a:endParaRPr lang="en-US" sz="2400">
              <a:latin typeface="Arial Narrow" pitchFamily="34" charset="0"/>
            </a:endParaRPr>
          </a:p>
        </p:txBody>
      </p:sp>
      <p:sp>
        <p:nvSpPr>
          <p:cNvPr id="17417" name="Text Box 20"/>
          <p:cNvSpPr txBox="1">
            <a:spLocks noChangeArrowheads="1"/>
          </p:cNvSpPr>
          <p:nvPr/>
        </p:nvSpPr>
        <p:spPr bwMode="auto">
          <a:xfrm>
            <a:off x="468313" y="4197350"/>
            <a:ext cx="1863725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 b="1">
                <a:latin typeface="Arial Narrow" pitchFamily="34" charset="0"/>
              </a:rPr>
              <a:t>RUP</a:t>
            </a:r>
            <a:r>
              <a:rPr lang="ru-RU" sz="2400" b="1">
                <a:latin typeface="Arial Narrow" pitchFamily="34" charset="0"/>
              </a:rPr>
              <a:t> </a:t>
            </a:r>
          </a:p>
          <a:p>
            <a:pPr algn="ctr" eaLnBrk="1" hangingPunct="1"/>
            <a:r>
              <a:rPr lang="ru-RU" sz="2400" b="1">
                <a:latin typeface="Arial Narrow" pitchFamily="34" charset="0"/>
              </a:rPr>
              <a:t>(</a:t>
            </a:r>
            <a:r>
              <a:rPr lang="en-US" sz="2400" b="1">
                <a:latin typeface="Arial Narrow" pitchFamily="34" charset="0"/>
              </a:rPr>
              <a:t>Rational Unified Process </a:t>
            </a:r>
            <a:r>
              <a:rPr lang="ru-RU" sz="2400" b="1">
                <a:latin typeface="Arial Narrow" pitchFamily="34" charset="0"/>
              </a:rPr>
              <a:t>)</a:t>
            </a:r>
            <a:endParaRPr lang="en-US" sz="2400" b="1">
              <a:latin typeface="Arial Narrow" pitchFamily="34" charset="0"/>
            </a:endParaRPr>
          </a:p>
        </p:txBody>
      </p:sp>
      <p:sp>
        <p:nvSpPr>
          <p:cNvPr id="17418" name="Text Box 21"/>
          <p:cNvSpPr txBox="1">
            <a:spLocks noChangeArrowheads="1"/>
          </p:cNvSpPr>
          <p:nvPr/>
        </p:nvSpPr>
        <p:spPr bwMode="auto">
          <a:xfrm>
            <a:off x="2555875" y="3863975"/>
            <a:ext cx="20161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>
                <a:solidFill>
                  <a:schemeClr val="tx2"/>
                </a:solidFill>
                <a:latin typeface="Arial Narrow" pitchFamily="34" charset="0"/>
              </a:rPr>
              <a:t>Средство</a:t>
            </a:r>
            <a:endParaRPr lang="en-US" sz="2400">
              <a:solidFill>
                <a:schemeClr val="tx2"/>
              </a:solidFill>
              <a:latin typeface="Arial Narrow" pitchFamily="34" charset="0"/>
            </a:endParaRPr>
          </a:p>
          <a:p>
            <a:pPr eaLnBrk="1" hangingPunct="1"/>
            <a:r>
              <a:rPr lang="en-US" sz="2400">
                <a:latin typeface="Arial Narrow" pitchFamily="34" charset="0"/>
              </a:rPr>
              <a:t>IBM Rational Software Architect</a:t>
            </a:r>
          </a:p>
        </p:txBody>
      </p:sp>
      <p:sp>
        <p:nvSpPr>
          <p:cNvPr id="17419" name="AutoShape 23"/>
          <p:cNvSpPr>
            <a:spLocks noChangeArrowheads="1"/>
          </p:cNvSpPr>
          <p:nvPr/>
        </p:nvSpPr>
        <p:spPr bwMode="auto">
          <a:xfrm>
            <a:off x="3419475" y="2470150"/>
            <a:ext cx="2638425" cy="1384300"/>
          </a:xfrm>
          <a:prstGeom prst="leftRightArrow">
            <a:avLst>
              <a:gd name="adj1" fmla="val 50000"/>
              <a:gd name="adj2" fmla="val 3811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 b="1">
                <a:solidFill>
                  <a:srgbClr val="0000CC"/>
                </a:solidFill>
              </a:rPr>
              <a:t>варианты</a:t>
            </a:r>
          </a:p>
        </p:txBody>
      </p:sp>
      <p:sp>
        <p:nvSpPr>
          <p:cNvPr id="17420" name="Text Box 13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1</a:t>
            </a:r>
            <a:r>
              <a:rPr lang="en-US" b="1">
                <a:solidFill>
                  <a:srgbClr val="0000CC"/>
                </a:solidFill>
              </a:rPr>
              <a:t>5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6513" y="115888"/>
            <a:ext cx="9432926" cy="1152525"/>
          </a:xfrm>
        </p:spPr>
        <p:txBody>
          <a:bodyPr/>
          <a:lstStyle/>
          <a:p>
            <a:pPr eaLnBrk="1" hangingPunct="1"/>
            <a:r>
              <a:rPr lang="ru-RU" sz="3500" smtClean="0"/>
              <a:t>Популярные графические нотации визу-ального моделирования (конец 80-х гг.)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557338"/>
            <a:ext cx="7704138" cy="42735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Clr>
                <a:srgbClr val="000000"/>
              </a:buClr>
            </a:pPr>
            <a:r>
              <a:rPr lang="en-US" sz="2000" b="1" smtClean="0"/>
              <a:t>ERD</a:t>
            </a:r>
            <a:r>
              <a:rPr lang="en-US" sz="2000" smtClean="0">
                <a:solidFill>
                  <a:schemeClr val="tx2"/>
                </a:solidFill>
              </a:rPr>
              <a:t> </a:t>
            </a:r>
            <a:r>
              <a:rPr lang="en-US" sz="2000" smtClean="0"/>
              <a:t>(Entity-Relationship Diagrams) – </a:t>
            </a:r>
            <a:r>
              <a:rPr lang="ru-RU" sz="2000" smtClean="0"/>
              <a:t>диаграммы</a:t>
            </a:r>
            <a:r>
              <a:rPr lang="en-US" sz="2000" smtClean="0"/>
              <a:t> «</a:t>
            </a:r>
            <a:r>
              <a:rPr lang="ru-RU" sz="2000" smtClean="0"/>
              <a:t>сущность</a:t>
            </a:r>
            <a:r>
              <a:rPr lang="en-US" sz="2000" smtClean="0"/>
              <a:t>-</a:t>
            </a:r>
            <a:r>
              <a:rPr lang="ru-RU" sz="2000" smtClean="0"/>
              <a:t>связь</a:t>
            </a:r>
            <a:r>
              <a:rPr lang="en-US" sz="2000" smtClean="0"/>
              <a:t>»</a:t>
            </a:r>
            <a:endParaRPr lang="ru-RU" sz="2000" smtClean="0"/>
          </a:p>
          <a:p>
            <a:pPr algn="just" eaLnBrk="1" hangingPunct="1">
              <a:lnSpc>
                <a:spcPct val="80000"/>
              </a:lnSpc>
              <a:buClr>
                <a:srgbClr val="000000"/>
              </a:buClr>
            </a:pPr>
            <a:r>
              <a:rPr lang="ru-RU" sz="2000" b="1" smtClean="0"/>
              <a:t>DFD</a:t>
            </a:r>
            <a:r>
              <a:rPr lang="ru-RU" sz="2000" smtClean="0">
                <a:solidFill>
                  <a:schemeClr val="tx2"/>
                </a:solidFill>
              </a:rPr>
              <a:t> </a:t>
            </a:r>
            <a:r>
              <a:rPr lang="ru-RU" sz="2000" smtClean="0"/>
              <a:t>(</a:t>
            </a:r>
            <a:r>
              <a:rPr lang="en-US" sz="2000" smtClean="0"/>
              <a:t>Data</a:t>
            </a:r>
            <a:r>
              <a:rPr lang="ru-RU" sz="2000" smtClean="0"/>
              <a:t> </a:t>
            </a:r>
            <a:r>
              <a:rPr lang="en-US" sz="2000" smtClean="0"/>
              <a:t>Flow Diagrams</a:t>
            </a:r>
            <a:r>
              <a:rPr lang="ru-RU" sz="2000" smtClean="0"/>
              <a:t>) – диаграммы потоков данных, обеспечивающих анализ требований и функциональное проектирование информационных систем</a:t>
            </a:r>
          </a:p>
          <a:p>
            <a:pPr algn="just" eaLnBrk="1" hangingPunct="1">
              <a:lnSpc>
                <a:spcPct val="80000"/>
              </a:lnSpc>
              <a:buClr>
                <a:srgbClr val="000000"/>
              </a:buClr>
            </a:pPr>
            <a:r>
              <a:rPr lang="en-US" sz="2000" b="1" smtClean="0"/>
              <a:t>STD</a:t>
            </a:r>
            <a:r>
              <a:rPr lang="ru-RU" sz="2000" smtClean="0">
                <a:solidFill>
                  <a:schemeClr val="tx2"/>
                </a:solidFill>
              </a:rPr>
              <a:t> </a:t>
            </a:r>
            <a:r>
              <a:rPr lang="ru-RU" sz="2000" smtClean="0"/>
              <a:t>(</a:t>
            </a:r>
            <a:r>
              <a:rPr lang="en-US" sz="2000" smtClean="0"/>
              <a:t>State Transition Diagram</a:t>
            </a:r>
            <a:r>
              <a:rPr lang="ru-RU" sz="2000" smtClean="0"/>
              <a:t>) – диаграммы перехода состояний для проектирования систем реального времени</a:t>
            </a:r>
          </a:p>
          <a:p>
            <a:pPr algn="just" eaLnBrk="1" hangingPunct="1">
              <a:lnSpc>
                <a:spcPct val="80000"/>
              </a:lnSpc>
              <a:buClr>
                <a:srgbClr val="000000"/>
              </a:buClr>
            </a:pPr>
            <a:r>
              <a:rPr lang="en-US" sz="2000" b="1" smtClean="0"/>
              <a:t>SADT</a:t>
            </a:r>
            <a:r>
              <a:rPr lang="ru-RU" sz="2000" b="1" smtClean="0"/>
              <a:t> </a:t>
            </a:r>
            <a:r>
              <a:rPr lang="ru-RU" sz="2000" smtClean="0"/>
              <a:t>(</a:t>
            </a:r>
            <a:r>
              <a:rPr lang="en-US" sz="2000" smtClean="0"/>
              <a:t>Structured Analysis and Design Technique</a:t>
            </a:r>
            <a:r>
              <a:rPr lang="ru-RU" sz="2000" smtClean="0"/>
              <a:t>) – технология структурного анализа и проектирования</a:t>
            </a:r>
          </a:p>
          <a:p>
            <a:pPr algn="just" eaLnBrk="1" hangingPunct="1">
              <a:lnSpc>
                <a:spcPct val="80000"/>
              </a:lnSpc>
              <a:buClr>
                <a:srgbClr val="000000"/>
              </a:buClr>
            </a:pPr>
            <a:r>
              <a:rPr lang="en-US" sz="2000" b="1" smtClean="0"/>
              <a:t>ICAM</a:t>
            </a:r>
            <a:r>
              <a:rPr lang="en-US" sz="2000" smtClean="0"/>
              <a:t> </a:t>
            </a:r>
            <a:r>
              <a:rPr lang="ru-RU" sz="2000" smtClean="0"/>
              <a:t>(</a:t>
            </a:r>
            <a:r>
              <a:rPr lang="en-US" sz="2000" smtClean="0"/>
              <a:t>Integrated Computer Aided Manufacturing</a:t>
            </a:r>
            <a:r>
              <a:rPr lang="ru-RU" sz="2000" smtClean="0"/>
              <a:t>)</a:t>
            </a:r>
            <a:r>
              <a:rPr lang="en-US" sz="2000" smtClean="0"/>
              <a:t> – </a:t>
            </a:r>
            <a:r>
              <a:rPr lang="ru-RU" sz="2000" smtClean="0"/>
              <a:t>интегрированное компьютерное производство</a:t>
            </a:r>
          </a:p>
          <a:p>
            <a:pPr algn="just" eaLnBrk="1" hangingPunct="1">
              <a:lnSpc>
                <a:spcPct val="80000"/>
              </a:lnSpc>
              <a:buClr>
                <a:srgbClr val="000000"/>
              </a:buClr>
            </a:pPr>
            <a:r>
              <a:rPr lang="en-US" sz="2000" b="1" smtClean="0"/>
              <a:t>FDD</a:t>
            </a:r>
            <a:r>
              <a:rPr lang="ru-RU" sz="2000" smtClean="0">
                <a:solidFill>
                  <a:schemeClr val="tx2"/>
                </a:solidFill>
              </a:rPr>
              <a:t> </a:t>
            </a:r>
            <a:r>
              <a:rPr lang="ru-RU" sz="2000" smtClean="0"/>
              <a:t>(</a:t>
            </a:r>
            <a:r>
              <a:rPr lang="en-US" sz="2000" smtClean="0"/>
              <a:t>Functional Decomposition Diagrams</a:t>
            </a:r>
            <a:r>
              <a:rPr lang="ru-RU" sz="2000" smtClean="0"/>
              <a:t>) – диаграммы функциональной декомпозиции</a:t>
            </a:r>
          </a:p>
          <a:p>
            <a:pPr algn="just" eaLnBrk="1" hangingPunct="1">
              <a:lnSpc>
                <a:spcPct val="80000"/>
              </a:lnSpc>
              <a:buClr>
                <a:srgbClr val="000000"/>
              </a:buClr>
            </a:pPr>
            <a:r>
              <a:rPr lang="ru-RU" sz="2000" b="1" smtClean="0"/>
              <a:t>Структурные</a:t>
            </a:r>
            <a:r>
              <a:rPr lang="ru-RU" sz="2000" b="1" smtClean="0">
                <a:solidFill>
                  <a:schemeClr val="tx2"/>
                </a:solidFill>
              </a:rPr>
              <a:t> </a:t>
            </a:r>
            <a:r>
              <a:rPr lang="ru-RU" sz="2000" b="1" smtClean="0"/>
              <a:t>карты</a:t>
            </a:r>
            <a:r>
              <a:rPr lang="ru-RU" sz="2000" smtClean="0"/>
              <a:t> Джексона и Константайна – проектирование межмодульных взаимодействий и внутренней структуры объектов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1</a:t>
            </a:r>
            <a:r>
              <a:rPr lang="en-US" b="1">
                <a:solidFill>
                  <a:srgbClr val="0000CC"/>
                </a:solidFill>
              </a:rPr>
              <a:t>6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5113"/>
            <a:ext cx="8550275" cy="787400"/>
          </a:xfrm>
        </p:spPr>
        <p:txBody>
          <a:bodyPr/>
          <a:lstStyle/>
          <a:p>
            <a:pPr eaLnBrk="1" hangingPunct="1"/>
            <a:r>
              <a:rPr lang="ru-RU" sz="4000" smtClean="0"/>
              <a:t>Язык UML и современные технологии</a:t>
            </a:r>
          </a:p>
        </p:txBody>
      </p:sp>
      <p:grpSp>
        <p:nvGrpSpPr>
          <p:cNvPr id="19459" name="Group 4"/>
          <p:cNvGrpSpPr>
            <a:grpSpLocks/>
          </p:cNvGrpSpPr>
          <p:nvPr/>
        </p:nvGrpSpPr>
        <p:grpSpPr bwMode="auto">
          <a:xfrm>
            <a:off x="2339975" y="2381250"/>
            <a:ext cx="4237038" cy="2927350"/>
            <a:chOff x="2381" y="1782"/>
            <a:chExt cx="2833" cy="1846"/>
          </a:xfrm>
        </p:grpSpPr>
        <p:sp>
          <p:nvSpPr>
            <p:cNvPr id="19494" name="Rectangle 5"/>
            <p:cNvSpPr>
              <a:spLocks noChangeArrowheads="1"/>
            </p:cNvSpPr>
            <p:nvPr/>
          </p:nvSpPr>
          <p:spPr bwMode="auto">
            <a:xfrm>
              <a:off x="2381" y="1782"/>
              <a:ext cx="2833" cy="1846"/>
            </a:xfrm>
            <a:prstGeom prst="rect">
              <a:avLst/>
            </a:prstGeom>
            <a:gradFill rotWithShape="0">
              <a:gsLst>
                <a:gs pos="0">
                  <a:srgbClr val="6DB5FB"/>
                </a:gs>
                <a:gs pos="100000">
                  <a:srgbClr val="62A3E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9495" name="Group 6"/>
            <p:cNvGrpSpPr>
              <a:grpSpLocks/>
            </p:cNvGrpSpPr>
            <p:nvPr/>
          </p:nvGrpSpPr>
          <p:grpSpPr bwMode="auto">
            <a:xfrm>
              <a:off x="2638" y="1915"/>
              <a:ext cx="2503" cy="1571"/>
              <a:chOff x="2638" y="1915"/>
              <a:chExt cx="2503" cy="1571"/>
            </a:xfrm>
          </p:grpSpPr>
          <p:sp>
            <p:nvSpPr>
              <p:cNvPr id="19549" name="Oval 7"/>
              <p:cNvSpPr>
                <a:spLocks noChangeArrowheads="1"/>
              </p:cNvSpPr>
              <p:nvPr/>
            </p:nvSpPr>
            <p:spPr bwMode="auto">
              <a:xfrm>
                <a:off x="2929" y="2192"/>
                <a:ext cx="71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50" name="Oval 8"/>
              <p:cNvSpPr>
                <a:spLocks noChangeArrowheads="1"/>
              </p:cNvSpPr>
              <p:nvPr/>
            </p:nvSpPr>
            <p:spPr bwMode="auto">
              <a:xfrm>
                <a:off x="4702" y="2288"/>
                <a:ext cx="71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51" name="Oval 9"/>
              <p:cNvSpPr>
                <a:spLocks noChangeArrowheads="1"/>
              </p:cNvSpPr>
              <p:nvPr/>
            </p:nvSpPr>
            <p:spPr bwMode="auto">
              <a:xfrm>
                <a:off x="3571" y="2102"/>
                <a:ext cx="72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52" name="Oval 10"/>
              <p:cNvSpPr>
                <a:spLocks noChangeArrowheads="1"/>
              </p:cNvSpPr>
              <p:nvPr/>
            </p:nvSpPr>
            <p:spPr bwMode="auto">
              <a:xfrm>
                <a:off x="2809" y="2788"/>
                <a:ext cx="70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53" name="Oval 11"/>
              <p:cNvSpPr>
                <a:spLocks noChangeArrowheads="1"/>
              </p:cNvSpPr>
              <p:nvPr/>
            </p:nvSpPr>
            <p:spPr bwMode="auto">
              <a:xfrm>
                <a:off x="2671" y="2505"/>
                <a:ext cx="71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54" name="Oval 12"/>
              <p:cNvSpPr>
                <a:spLocks noChangeArrowheads="1"/>
              </p:cNvSpPr>
              <p:nvPr/>
            </p:nvSpPr>
            <p:spPr bwMode="auto">
              <a:xfrm>
                <a:off x="3214" y="2114"/>
                <a:ext cx="71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55" name="Oval 13"/>
              <p:cNvSpPr>
                <a:spLocks noChangeArrowheads="1"/>
              </p:cNvSpPr>
              <p:nvPr/>
            </p:nvSpPr>
            <p:spPr bwMode="auto">
              <a:xfrm>
                <a:off x="3423" y="1915"/>
                <a:ext cx="70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56" name="Oval 14"/>
              <p:cNvSpPr>
                <a:spLocks noChangeArrowheads="1"/>
              </p:cNvSpPr>
              <p:nvPr/>
            </p:nvSpPr>
            <p:spPr bwMode="auto">
              <a:xfrm>
                <a:off x="4993" y="2649"/>
                <a:ext cx="70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57" name="Oval 15"/>
              <p:cNvSpPr>
                <a:spLocks noChangeArrowheads="1"/>
              </p:cNvSpPr>
              <p:nvPr/>
            </p:nvSpPr>
            <p:spPr bwMode="auto">
              <a:xfrm>
                <a:off x="2984" y="2571"/>
                <a:ext cx="71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58" name="Oval 16"/>
              <p:cNvSpPr>
                <a:spLocks noChangeArrowheads="1"/>
              </p:cNvSpPr>
              <p:nvPr/>
            </p:nvSpPr>
            <p:spPr bwMode="auto">
              <a:xfrm>
                <a:off x="2944" y="2951"/>
                <a:ext cx="72" cy="7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59" name="Oval 17"/>
              <p:cNvSpPr>
                <a:spLocks noChangeArrowheads="1"/>
              </p:cNvSpPr>
              <p:nvPr/>
            </p:nvSpPr>
            <p:spPr bwMode="auto">
              <a:xfrm>
                <a:off x="3149" y="2361"/>
                <a:ext cx="70" cy="7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60" name="Oval 18"/>
              <p:cNvSpPr>
                <a:spLocks noChangeArrowheads="1"/>
              </p:cNvSpPr>
              <p:nvPr/>
            </p:nvSpPr>
            <p:spPr bwMode="auto">
              <a:xfrm>
                <a:off x="3609" y="2349"/>
                <a:ext cx="71" cy="7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61" name="Oval 19"/>
              <p:cNvSpPr>
                <a:spLocks noChangeArrowheads="1"/>
              </p:cNvSpPr>
              <p:nvPr/>
            </p:nvSpPr>
            <p:spPr bwMode="auto">
              <a:xfrm>
                <a:off x="3204" y="2781"/>
                <a:ext cx="70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62" name="Oval 20"/>
              <p:cNvSpPr>
                <a:spLocks noChangeArrowheads="1"/>
              </p:cNvSpPr>
              <p:nvPr/>
            </p:nvSpPr>
            <p:spPr bwMode="auto">
              <a:xfrm>
                <a:off x="2638" y="3071"/>
                <a:ext cx="71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63" name="Oval 21"/>
              <p:cNvSpPr>
                <a:spLocks noChangeArrowheads="1"/>
              </p:cNvSpPr>
              <p:nvPr/>
            </p:nvSpPr>
            <p:spPr bwMode="auto">
              <a:xfrm>
                <a:off x="3967" y="2270"/>
                <a:ext cx="70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64" name="Oval 22"/>
              <p:cNvSpPr>
                <a:spLocks noChangeArrowheads="1"/>
              </p:cNvSpPr>
              <p:nvPr/>
            </p:nvSpPr>
            <p:spPr bwMode="auto">
              <a:xfrm>
                <a:off x="3357" y="2282"/>
                <a:ext cx="71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65" name="Oval 23"/>
              <p:cNvSpPr>
                <a:spLocks noChangeArrowheads="1"/>
              </p:cNvSpPr>
              <p:nvPr/>
            </p:nvSpPr>
            <p:spPr bwMode="auto">
              <a:xfrm>
                <a:off x="3302" y="2559"/>
                <a:ext cx="71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66" name="Oval 24"/>
              <p:cNvSpPr>
                <a:spLocks noChangeArrowheads="1"/>
              </p:cNvSpPr>
              <p:nvPr/>
            </p:nvSpPr>
            <p:spPr bwMode="auto">
              <a:xfrm>
                <a:off x="3994" y="1981"/>
                <a:ext cx="70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67" name="Oval 25"/>
              <p:cNvSpPr>
                <a:spLocks noChangeArrowheads="1"/>
              </p:cNvSpPr>
              <p:nvPr/>
            </p:nvSpPr>
            <p:spPr bwMode="auto">
              <a:xfrm>
                <a:off x="3439" y="2794"/>
                <a:ext cx="71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68" name="Oval 26"/>
              <p:cNvSpPr>
                <a:spLocks noChangeArrowheads="1"/>
              </p:cNvSpPr>
              <p:nvPr/>
            </p:nvSpPr>
            <p:spPr bwMode="auto">
              <a:xfrm>
                <a:off x="4691" y="2577"/>
                <a:ext cx="71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69" name="Oval 27"/>
              <p:cNvSpPr>
                <a:spLocks noChangeArrowheads="1"/>
              </p:cNvSpPr>
              <p:nvPr/>
            </p:nvSpPr>
            <p:spPr bwMode="auto">
              <a:xfrm>
                <a:off x="4291" y="2276"/>
                <a:ext cx="70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70" name="Oval 28"/>
              <p:cNvSpPr>
                <a:spLocks noChangeArrowheads="1"/>
              </p:cNvSpPr>
              <p:nvPr/>
            </p:nvSpPr>
            <p:spPr bwMode="auto">
              <a:xfrm>
                <a:off x="3801" y="2493"/>
                <a:ext cx="71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71" name="Oval 29"/>
              <p:cNvSpPr>
                <a:spLocks noChangeArrowheads="1"/>
              </p:cNvSpPr>
              <p:nvPr/>
            </p:nvSpPr>
            <p:spPr bwMode="auto">
              <a:xfrm>
                <a:off x="2802" y="3335"/>
                <a:ext cx="72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72" name="Oval 30"/>
              <p:cNvSpPr>
                <a:spLocks noChangeArrowheads="1"/>
              </p:cNvSpPr>
              <p:nvPr/>
            </p:nvSpPr>
            <p:spPr bwMode="auto">
              <a:xfrm>
                <a:off x="3357" y="3402"/>
                <a:ext cx="71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73" name="Oval 31"/>
              <p:cNvSpPr>
                <a:spLocks noChangeArrowheads="1"/>
              </p:cNvSpPr>
              <p:nvPr/>
            </p:nvSpPr>
            <p:spPr bwMode="auto">
              <a:xfrm>
                <a:off x="4077" y="3407"/>
                <a:ext cx="70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74" name="Oval 32"/>
              <p:cNvSpPr>
                <a:spLocks noChangeArrowheads="1"/>
              </p:cNvSpPr>
              <p:nvPr/>
            </p:nvSpPr>
            <p:spPr bwMode="auto">
              <a:xfrm>
                <a:off x="4433" y="3407"/>
                <a:ext cx="71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75" name="Oval 33"/>
              <p:cNvSpPr>
                <a:spLocks noChangeArrowheads="1"/>
              </p:cNvSpPr>
              <p:nvPr/>
            </p:nvSpPr>
            <p:spPr bwMode="auto">
              <a:xfrm>
                <a:off x="4416" y="2709"/>
                <a:ext cx="72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76" name="Oval 34"/>
              <p:cNvSpPr>
                <a:spLocks noChangeArrowheads="1"/>
              </p:cNvSpPr>
              <p:nvPr/>
            </p:nvSpPr>
            <p:spPr bwMode="auto">
              <a:xfrm>
                <a:off x="4483" y="2047"/>
                <a:ext cx="71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77" name="Oval 35"/>
              <p:cNvSpPr>
                <a:spLocks noChangeArrowheads="1"/>
              </p:cNvSpPr>
              <p:nvPr/>
            </p:nvSpPr>
            <p:spPr bwMode="auto">
              <a:xfrm>
                <a:off x="4899" y="3258"/>
                <a:ext cx="71" cy="7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78" name="Oval 36"/>
              <p:cNvSpPr>
                <a:spLocks noChangeArrowheads="1"/>
              </p:cNvSpPr>
              <p:nvPr/>
            </p:nvSpPr>
            <p:spPr bwMode="auto">
              <a:xfrm>
                <a:off x="3961" y="2926"/>
                <a:ext cx="71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79" name="Oval 37"/>
              <p:cNvSpPr>
                <a:spLocks noChangeArrowheads="1"/>
              </p:cNvSpPr>
              <p:nvPr/>
            </p:nvSpPr>
            <p:spPr bwMode="auto">
              <a:xfrm>
                <a:off x="3528" y="2565"/>
                <a:ext cx="70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80" name="Oval 38"/>
              <p:cNvSpPr>
                <a:spLocks noChangeArrowheads="1"/>
              </p:cNvSpPr>
              <p:nvPr/>
            </p:nvSpPr>
            <p:spPr bwMode="auto">
              <a:xfrm>
                <a:off x="5069" y="2349"/>
                <a:ext cx="72" cy="7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81" name="Oval 39"/>
              <p:cNvSpPr>
                <a:spLocks noChangeArrowheads="1"/>
              </p:cNvSpPr>
              <p:nvPr/>
            </p:nvSpPr>
            <p:spPr bwMode="auto">
              <a:xfrm>
                <a:off x="4494" y="3149"/>
                <a:ext cx="70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82" name="Oval 40"/>
              <p:cNvSpPr>
                <a:spLocks noChangeArrowheads="1"/>
              </p:cNvSpPr>
              <p:nvPr/>
            </p:nvSpPr>
            <p:spPr bwMode="auto">
              <a:xfrm>
                <a:off x="4999" y="2083"/>
                <a:ext cx="70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83" name="Oval 41"/>
              <p:cNvSpPr>
                <a:spLocks noChangeArrowheads="1"/>
              </p:cNvSpPr>
              <p:nvPr/>
            </p:nvSpPr>
            <p:spPr bwMode="auto">
              <a:xfrm>
                <a:off x="3088" y="3246"/>
                <a:ext cx="71" cy="7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84" name="Oval 42"/>
              <p:cNvSpPr>
                <a:spLocks noChangeArrowheads="1"/>
              </p:cNvSpPr>
              <p:nvPr/>
            </p:nvSpPr>
            <p:spPr bwMode="auto">
              <a:xfrm>
                <a:off x="4181" y="3125"/>
                <a:ext cx="70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85" name="Oval 43"/>
              <p:cNvSpPr>
                <a:spLocks noChangeArrowheads="1"/>
              </p:cNvSpPr>
              <p:nvPr/>
            </p:nvSpPr>
            <p:spPr bwMode="auto">
              <a:xfrm>
                <a:off x="3796" y="2752"/>
                <a:ext cx="71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86" name="Oval 44"/>
              <p:cNvSpPr>
                <a:spLocks noChangeArrowheads="1"/>
              </p:cNvSpPr>
              <p:nvPr/>
            </p:nvSpPr>
            <p:spPr bwMode="auto">
              <a:xfrm>
                <a:off x="3653" y="3270"/>
                <a:ext cx="71" cy="7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87" name="Oval 45"/>
              <p:cNvSpPr>
                <a:spLocks noChangeArrowheads="1"/>
              </p:cNvSpPr>
              <p:nvPr/>
            </p:nvSpPr>
            <p:spPr bwMode="auto">
              <a:xfrm>
                <a:off x="4158" y="2704"/>
                <a:ext cx="72" cy="7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88" name="Oval 46"/>
              <p:cNvSpPr>
                <a:spLocks noChangeArrowheads="1"/>
              </p:cNvSpPr>
              <p:nvPr/>
            </p:nvSpPr>
            <p:spPr bwMode="auto">
              <a:xfrm>
                <a:off x="4889" y="2963"/>
                <a:ext cx="71" cy="7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89" name="Oval 47"/>
              <p:cNvSpPr>
                <a:spLocks noChangeArrowheads="1"/>
              </p:cNvSpPr>
              <p:nvPr/>
            </p:nvSpPr>
            <p:spPr bwMode="auto">
              <a:xfrm>
                <a:off x="3907" y="3215"/>
                <a:ext cx="69" cy="7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90" name="Oval 48"/>
              <p:cNvSpPr>
                <a:spLocks noChangeArrowheads="1"/>
              </p:cNvSpPr>
              <p:nvPr/>
            </p:nvSpPr>
            <p:spPr bwMode="auto">
              <a:xfrm>
                <a:off x="3341" y="3101"/>
                <a:ext cx="71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91" name="Oval 49"/>
              <p:cNvSpPr>
                <a:spLocks noChangeArrowheads="1"/>
              </p:cNvSpPr>
              <p:nvPr/>
            </p:nvSpPr>
            <p:spPr bwMode="auto">
              <a:xfrm>
                <a:off x="4648" y="2914"/>
                <a:ext cx="70" cy="7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92" name="Oval 50"/>
              <p:cNvSpPr>
                <a:spLocks noChangeArrowheads="1"/>
              </p:cNvSpPr>
              <p:nvPr/>
            </p:nvSpPr>
            <p:spPr bwMode="auto">
              <a:xfrm>
                <a:off x="3632" y="2939"/>
                <a:ext cx="70" cy="7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9496" name="Line 51"/>
            <p:cNvSpPr>
              <a:spLocks noChangeShapeType="1"/>
            </p:cNvSpPr>
            <p:nvPr/>
          </p:nvSpPr>
          <p:spPr bwMode="auto">
            <a:xfrm>
              <a:off x="3257" y="2191"/>
              <a:ext cx="84" cy="9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97" name="Line 52"/>
            <p:cNvSpPr>
              <a:spLocks noChangeShapeType="1"/>
            </p:cNvSpPr>
            <p:nvPr/>
          </p:nvSpPr>
          <p:spPr bwMode="auto">
            <a:xfrm>
              <a:off x="3473" y="1992"/>
              <a:ext cx="80" cy="11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98" name="Line 53"/>
            <p:cNvSpPr>
              <a:spLocks noChangeShapeType="1"/>
            </p:cNvSpPr>
            <p:nvPr/>
          </p:nvSpPr>
          <p:spPr bwMode="auto">
            <a:xfrm>
              <a:off x="3257" y="2833"/>
              <a:ext cx="15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99" name="Line 54"/>
            <p:cNvSpPr>
              <a:spLocks noChangeShapeType="1"/>
            </p:cNvSpPr>
            <p:nvPr/>
          </p:nvSpPr>
          <p:spPr bwMode="auto">
            <a:xfrm flipH="1">
              <a:off x="4000" y="2071"/>
              <a:ext cx="14" cy="17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0" name="Line 55"/>
            <p:cNvSpPr>
              <a:spLocks noChangeShapeType="1"/>
            </p:cNvSpPr>
            <p:nvPr/>
          </p:nvSpPr>
          <p:spPr bwMode="auto">
            <a:xfrm>
              <a:off x="4553" y="2131"/>
              <a:ext cx="145" cy="16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1" name="Line 56"/>
            <p:cNvSpPr>
              <a:spLocks noChangeShapeType="1"/>
            </p:cNvSpPr>
            <p:nvPr/>
          </p:nvSpPr>
          <p:spPr bwMode="auto">
            <a:xfrm>
              <a:off x="3367" y="2601"/>
              <a:ext cx="74" cy="17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2" name="Line 57"/>
            <p:cNvSpPr>
              <a:spLocks noChangeShapeType="1"/>
            </p:cNvSpPr>
            <p:nvPr/>
          </p:nvSpPr>
          <p:spPr bwMode="auto">
            <a:xfrm flipH="1">
              <a:off x="3840" y="2342"/>
              <a:ext cx="113" cy="14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3" name="Line 58"/>
            <p:cNvSpPr>
              <a:spLocks noChangeShapeType="1"/>
            </p:cNvSpPr>
            <p:nvPr/>
          </p:nvSpPr>
          <p:spPr bwMode="auto">
            <a:xfrm>
              <a:off x="4042" y="2318"/>
              <a:ext cx="228" cy="1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4" name="Line 59"/>
            <p:cNvSpPr>
              <a:spLocks noChangeShapeType="1"/>
            </p:cNvSpPr>
            <p:nvPr/>
          </p:nvSpPr>
          <p:spPr bwMode="auto">
            <a:xfrm>
              <a:off x="3356" y="2589"/>
              <a:ext cx="135" cy="1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5" name="Line 60"/>
            <p:cNvSpPr>
              <a:spLocks noChangeShapeType="1"/>
            </p:cNvSpPr>
            <p:nvPr/>
          </p:nvSpPr>
          <p:spPr bwMode="auto">
            <a:xfrm>
              <a:off x="3690" y="3004"/>
              <a:ext cx="469" cy="14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6" name="Line 61"/>
            <p:cNvSpPr>
              <a:spLocks noChangeShapeType="1"/>
            </p:cNvSpPr>
            <p:nvPr/>
          </p:nvSpPr>
          <p:spPr bwMode="auto">
            <a:xfrm>
              <a:off x="3882" y="2546"/>
              <a:ext cx="789" cy="7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7" name="Line 62"/>
            <p:cNvSpPr>
              <a:spLocks noChangeShapeType="1"/>
            </p:cNvSpPr>
            <p:nvPr/>
          </p:nvSpPr>
          <p:spPr bwMode="auto">
            <a:xfrm flipV="1">
              <a:off x="3564" y="2437"/>
              <a:ext cx="42" cy="12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8" name="Line 63"/>
            <p:cNvSpPr>
              <a:spLocks noChangeShapeType="1"/>
            </p:cNvSpPr>
            <p:nvPr/>
          </p:nvSpPr>
          <p:spPr bwMode="auto">
            <a:xfrm>
              <a:off x="3686" y="3011"/>
              <a:ext cx="206" cy="2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09" name="Line 64"/>
            <p:cNvSpPr>
              <a:spLocks noChangeShapeType="1"/>
            </p:cNvSpPr>
            <p:nvPr/>
          </p:nvSpPr>
          <p:spPr bwMode="auto">
            <a:xfrm>
              <a:off x="3668" y="2414"/>
              <a:ext cx="112" cy="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10" name="Line 65"/>
            <p:cNvSpPr>
              <a:spLocks noChangeShapeType="1"/>
            </p:cNvSpPr>
            <p:nvPr/>
          </p:nvSpPr>
          <p:spPr bwMode="auto">
            <a:xfrm>
              <a:off x="3646" y="2438"/>
              <a:ext cx="146" cy="31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11" name="Line 66"/>
            <p:cNvSpPr>
              <a:spLocks noChangeShapeType="1"/>
            </p:cNvSpPr>
            <p:nvPr/>
          </p:nvSpPr>
          <p:spPr bwMode="auto">
            <a:xfrm>
              <a:off x="3495" y="2854"/>
              <a:ext cx="119" cy="1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12" name="Line 67"/>
            <p:cNvSpPr>
              <a:spLocks noChangeShapeType="1"/>
            </p:cNvSpPr>
            <p:nvPr/>
          </p:nvSpPr>
          <p:spPr bwMode="auto">
            <a:xfrm>
              <a:off x="3859" y="2565"/>
              <a:ext cx="278" cy="1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13" name="Line 68"/>
            <p:cNvSpPr>
              <a:spLocks noChangeShapeType="1"/>
            </p:cNvSpPr>
            <p:nvPr/>
          </p:nvSpPr>
          <p:spPr bwMode="auto">
            <a:xfrm>
              <a:off x="4788" y="2348"/>
              <a:ext cx="272" cy="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14" name="Line 69"/>
            <p:cNvSpPr>
              <a:spLocks noChangeShapeType="1"/>
            </p:cNvSpPr>
            <p:nvPr/>
          </p:nvSpPr>
          <p:spPr bwMode="auto">
            <a:xfrm flipV="1">
              <a:off x="4769" y="2153"/>
              <a:ext cx="234" cy="14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15" name="Line 70"/>
            <p:cNvSpPr>
              <a:spLocks noChangeShapeType="1"/>
            </p:cNvSpPr>
            <p:nvPr/>
          </p:nvSpPr>
          <p:spPr bwMode="auto">
            <a:xfrm flipV="1">
              <a:off x="3262" y="1985"/>
              <a:ext cx="147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16" name="Line 71"/>
            <p:cNvSpPr>
              <a:spLocks noChangeShapeType="1"/>
            </p:cNvSpPr>
            <p:nvPr/>
          </p:nvSpPr>
          <p:spPr bwMode="auto">
            <a:xfrm>
              <a:off x="4365" y="2348"/>
              <a:ext cx="322" cy="2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17" name="Line 72"/>
            <p:cNvSpPr>
              <a:spLocks noChangeShapeType="1"/>
            </p:cNvSpPr>
            <p:nvPr/>
          </p:nvSpPr>
          <p:spPr bwMode="auto">
            <a:xfrm>
              <a:off x="3401" y="2354"/>
              <a:ext cx="118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18" name="Line 73"/>
            <p:cNvSpPr>
              <a:spLocks noChangeShapeType="1"/>
            </p:cNvSpPr>
            <p:nvPr/>
          </p:nvSpPr>
          <p:spPr bwMode="auto">
            <a:xfrm flipH="1">
              <a:off x="4729" y="2372"/>
              <a:ext cx="2" cy="1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19" name="Line 74"/>
            <p:cNvSpPr>
              <a:spLocks noChangeShapeType="1"/>
            </p:cNvSpPr>
            <p:nvPr/>
          </p:nvSpPr>
          <p:spPr bwMode="auto">
            <a:xfrm flipH="1" flipV="1">
              <a:off x="2665" y="3154"/>
              <a:ext cx="108" cy="18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20" name="Line 75"/>
            <p:cNvSpPr>
              <a:spLocks noChangeShapeType="1"/>
            </p:cNvSpPr>
            <p:nvPr/>
          </p:nvSpPr>
          <p:spPr bwMode="auto">
            <a:xfrm>
              <a:off x="2724" y="2565"/>
              <a:ext cx="223" cy="3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21" name="Line 76"/>
            <p:cNvSpPr>
              <a:spLocks noChangeShapeType="1"/>
            </p:cNvSpPr>
            <p:nvPr/>
          </p:nvSpPr>
          <p:spPr bwMode="auto">
            <a:xfrm flipH="1">
              <a:off x="2816" y="2872"/>
              <a:ext cx="3" cy="44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22" name="Line 77"/>
            <p:cNvSpPr>
              <a:spLocks noChangeShapeType="1"/>
            </p:cNvSpPr>
            <p:nvPr/>
          </p:nvSpPr>
          <p:spPr bwMode="auto">
            <a:xfrm flipV="1">
              <a:off x="3140" y="3165"/>
              <a:ext cx="173" cy="1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23" name="Line 78"/>
            <p:cNvSpPr>
              <a:spLocks noChangeShapeType="1"/>
            </p:cNvSpPr>
            <p:nvPr/>
          </p:nvSpPr>
          <p:spPr bwMode="auto">
            <a:xfrm>
              <a:off x="3397" y="3167"/>
              <a:ext cx="228" cy="1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24" name="Line 79"/>
            <p:cNvSpPr>
              <a:spLocks noChangeShapeType="1"/>
            </p:cNvSpPr>
            <p:nvPr/>
          </p:nvSpPr>
          <p:spPr bwMode="auto">
            <a:xfrm>
              <a:off x="4226" y="2781"/>
              <a:ext cx="272" cy="3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25" name="Line 80"/>
            <p:cNvSpPr>
              <a:spLocks noChangeShapeType="1"/>
            </p:cNvSpPr>
            <p:nvPr/>
          </p:nvSpPr>
          <p:spPr bwMode="auto">
            <a:xfrm flipV="1">
              <a:off x="4477" y="3244"/>
              <a:ext cx="30" cy="15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26" name="Line 81"/>
            <p:cNvSpPr>
              <a:spLocks noChangeShapeType="1"/>
            </p:cNvSpPr>
            <p:nvPr/>
          </p:nvSpPr>
          <p:spPr bwMode="auto">
            <a:xfrm>
              <a:off x="4719" y="2968"/>
              <a:ext cx="157" cy="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27" name="Line 82"/>
            <p:cNvSpPr>
              <a:spLocks noChangeShapeType="1"/>
            </p:cNvSpPr>
            <p:nvPr/>
          </p:nvSpPr>
          <p:spPr bwMode="auto">
            <a:xfrm>
              <a:off x="4747" y="2661"/>
              <a:ext cx="157" cy="30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28" name="Line 83"/>
            <p:cNvSpPr>
              <a:spLocks noChangeShapeType="1"/>
            </p:cNvSpPr>
            <p:nvPr/>
          </p:nvSpPr>
          <p:spPr bwMode="auto">
            <a:xfrm>
              <a:off x="4480" y="2781"/>
              <a:ext cx="162" cy="14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29" name="Line 84"/>
            <p:cNvSpPr>
              <a:spLocks noChangeShapeType="1"/>
            </p:cNvSpPr>
            <p:nvPr/>
          </p:nvSpPr>
          <p:spPr bwMode="auto">
            <a:xfrm>
              <a:off x="4704" y="2992"/>
              <a:ext cx="200" cy="26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30" name="Line 85"/>
            <p:cNvSpPr>
              <a:spLocks noChangeShapeType="1"/>
            </p:cNvSpPr>
            <p:nvPr/>
          </p:nvSpPr>
          <p:spPr bwMode="auto">
            <a:xfrm flipV="1">
              <a:off x="3359" y="2877"/>
              <a:ext cx="80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31" name="Line 86"/>
            <p:cNvSpPr>
              <a:spLocks noChangeShapeType="1"/>
            </p:cNvSpPr>
            <p:nvPr/>
          </p:nvSpPr>
          <p:spPr bwMode="auto">
            <a:xfrm flipH="1">
              <a:off x="3855" y="2366"/>
              <a:ext cx="454" cy="38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32" name="Line 87"/>
            <p:cNvSpPr>
              <a:spLocks noChangeShapeType="1"/>
            </p:cNvSpPr>
            <p:nvPr/>
          </p:nvSpPr>
          <p:spPr bwMode="auto">
            <a:xfrm flipH="1">
              <a:off x="4008" y="2781"/>
              <a:ext cx="140" cy="14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33" name="Line 88"/>
            <p:cNvSpPr>
              <a:spLocks noChangeShapeType="1"/>
            </p:cNvSpPr>
            <p:nvPr/>
          </p:nvSpPr>
          <p:spPr bwMode="auto">
            <a:xfrm>
              <a:off x="3579" y="2637"/>
              <a:ext cx="590" cy="49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34" name="Line 89"/>
            <p:cNvSpPr>
              <a:spLocks noChangeShapeType="1"/>
            </p:cNvSpPr>
            <p:nvPr/>
          </p:nvSpPr>
          <p:spPr bwMode="auto">
            <a:xfrm>
              <a:off x="4027" y="2348"/>
              <a:ext cx="393" cy="37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35" name="Line 90"/>
            <p:cNvSpPr>
              <a:spLocks noChangeShapeType="1"/>
            </p:cNvSpPr>
            <p:nvPr/>
          </p:nvSpPr>
          <p:spPr bwMode="auto">
            <a:xfrm>
              <a:off x="3557" y="2661"/>
              <a:ext cx="107" cy="5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36" name="Line 91"/>
            <p:cNvSpPr>
              <a:spLocks noChangeShapeType="1"/>
            </p:cNvSpPr>
            <p:nvPr/>
          </p:nvSpPr>
          <p:spPr bwMode="auto">
            <a:xfrm flipH="1">
              <a:off x="4709" y="2155"/>
              <a:ext cx="295" cy="7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37" name="Line 92"/>
            <p:cNvSpPr>
              <a:spLocks noChangeShapeType="1"/>
            </p:cNvSpPr>
            <p:nvPr/>
          </p:nvSpPr>
          <p:spPr bwMode="auto">
            <a:xfrm flipV="1">
              <a:off x="4494" y="2695"/>
              <a:ext cx="487" cy="4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38" name="Line 93"/>
            <p:cNvSpPr>
              <a:spLocks noChangeShapeType="1"/>
            </p:cNvSpPr>
            <p:nvPr/>
          </p:nvSpPr>
          <p:spPr bwMode="auto">
            <a:xfrm>
              <a:off x="2973" y="2263"/>
              <a:ext cx="146" cy="10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39" name="Line 94"/>
            <p:cNvSpPr>
              <a:spLocks noChangeShapeType="1"/>
            </p:cNvSpPr>
            <p:nvPr/>
          </p:nvSpPr>
          <p:spPr bwMode="auto">
            <a:xfrm>
              <a:off x="3189" y="2438"/>
              <a:ext cx="92" cy="1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40" name="Line 95"/>
            <p:cNvSpPr>
              <a:spLocks noChangeShapeType="1"/>
            </p:cNvSpPr>
            <p:nvPr/>
          </p:nvSpPr>
          <p:spPr bwMode="auto">
            <a:xfrm flipV="1">
              <a:off x="3199" y="2346"/>
              <a:ext cx="130" cy="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41" name="Line 96"/>
            <p:cNvSpPr>
              <a:spLocks noChangeShapeType="1"/>
            </p:cNvSpPr>
            <p:nvPr/>
          </p:nvSpPr>
          <p:spPr bwMode="auto">
            <a:xfrm flipH="1">
              <a:off x="3334" y="1999"/>
              <a:ext cx="102" cy="55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42" name="Line 97"/>
            <p:cNvSpPr>
              <a:spLocks noChangeShapeType="1"/>
            </p:cNvSpPr>
            <p:nvPr/>
          </p:nvSpPr>
          <p:spPr bwMode="auto">
            <a:xfrm flipH="1" flipV="1">
              <a:off x="2977" y="3027"/>
              <a:ext cx="106" cy="21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43" name="Line 98"/>
            <p:cNvSpPr>
              <a:spLocks noChangeShapeType="1"/>
            </p:cNvSpPr>
            <p:nvPr/>
          </p:nvSpPr>
          <p:spPr bwMode="auto">
            <a:xfrm flipH="1">
              <a:off x="2997" y="2637"/>
              <a:ext cx="284" cy="32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44" name="Line 99"/>
            <p:cNvSpPr>
              <a:spLocks noChangeShapeType="1"/>
            </p:cNvSpPr>
            <p:nvPr/>
          </p:nvSpPr>
          <p:spPr bwMode="auto">
            <a:xfrm flipH="1" flipV="1">
              <a:off x="3028" y="2641"/>
              <a:ext cx="156" cy="1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45" name="Line 100"/>
            <p:cNvSpPr>
              <a:spLocks noChangeShapeType="1"/>
            </p:cNvSpPr>
            <p:nvPr/>
          </p:nvSpPr>
          <p:spPr bwMode="auto">
            <a:xfrm>
              <a:off x="3228" y="2872"/>
              <a:ext cx="130" cy="52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46" name="Line 101"/>
            <p:cNvSpPr>
              <a:spLocks noChangeShapeType="1"/>
            </p:cNvSpPr>
            <p:nvPr/>
          </p:nvSpPr>
          <p:spPr bwMode="auto">
            <a:xfrm>
              <a:off x="3424" y="3450"/>
              <a:ext cx="629" cy="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47" name="Line 102"/>
            <p:cNvSpPr>
              <a:spLocks noChangeShapeType="1"/>
            </p:cNvSpPr>
            <p:nvPr/>
          </p:nvSpPr>
          <p:spPr bwMode="auto">
            <a:xfrm flipV="1">
              <a:off x="3694" y="2835"/>
              <a:ext cx="102" cy="42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48" name="Line 103"/>
            <p:cNvSpPr>
              <a:spLocks noChangeShapeType="1"/>
            </p:cNvSpPr>
            <p:nvPr/>
          </p:nvSpPr>
          <p:spPr bwMode="auto">
            <a:xfrm flipV="1">
              <a:off x="2867" y="2629"/>
              <a:ext cx="640" cy="1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460" name="Line 104"/>
          <p:cNvSpPr>
            <a:spLocks noChangeShapeType="1"/>
          </p:cNvSpPr>
          <p:nvPr/>
        </p:nvSpPr>
        <p:spPr bwMode="auto">
          <a:xfrm>
            <a:off x="2455863" y="2286000"/>
            <a:ext cx="963612" cy="7429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stealth" w="lg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461" name="Group 105"/>
          <p:cNvGrpSpPr>
            <a:grpSpLocks/>
          </p:cNvGrpSpPr>
          <p:nvPr/>
        </p:nvGrpSpPr>
        <p:grpSpPr bwMode="auto">
          <a:xfrm>
            <a:off x="3832225" y="1385888"/>
            <a:ext cx="1708150" cy="900112"/>
            <a:chOff x="559" y="1579"/>
            <a:chExt cx="1604" cy="533"/>
          </a:xfrm>
        </p:grpSpPr>
        <p:sp>
          <p:nvSpPr>
            <p:cNvPr id="19492" name="Rectangle 106"/>
            <p:cNvSpPr>
              <a:spLocks noChangeArrowheads="1"/>
            </p:cNvSpPr>
            <p:nvPr/>
          </p:nvSpPr>
          <p:spPr bwMode="auto">
            <a:xfrm>
              <a:off x="1046" y="1579"/>
              <a:ext cx="573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/>
                <a:t>MDA</a:t>
              </a:r>
            </a:p>
          </p:txBody>
        </p:sp>
        <p:sp>
          <p:nvSpPr>
            <p:cNvPr id="19493" name="Rectangle 107"/>
            <p:cNvSpPr>
              <a:spLocks noChangeArrowheads="1"/>
            </p:cNvSpPr>
            <p:nvPr/>
          </p:nvSpPr>
          <p:spPr bwMode="auto">
            <a:xfrm>
              <a:off x="559" y="1732"/>
              <a:ext cx="1604" cy="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b="1" i="1"/>
                <a:t>Model Driven</a:t>
              </a:r>
            </a:p>
            <a:p>
              <a:pPr eaLnBrk="0" hangingPunct="0"/>
              <a:r>
                <a:rPr lang="en-US" b="1" i="1"/>
                <a:t>Architecture</a:t>
              </a:r>
            </a:p>
          </p:txBody>
        </p:sp>
      </p:grpSp>
      <p:sp>
        <p:nvSpPr>
          <p:cNvPr id="19462" name="Line 108"/>
          <p:cNvSpPr>
            <a:spLocks noChangeShapeType="1"/>
          </p:cNvSpPr>
          <p:nvPr/>
        </p:nvSpPr>
        <p:spPr bwMode="auto">
          <a:xfrm flipH="1">
            <a:off x="5724525" y="2020888"/>
            <a:ext cx="1295400" cy="10080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stealth" w="lg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463" name="Group 109"/>
          <p:cNvGrpSpPr>
            <a:grpSpLocks/>
          </p:cNvGrpSpPr>
          <p:nvPr/>
        </p:nvGrpSpPr>
        <p:grpSpPr bwMode="auto">
          <a:xfrm>
            <a:off x="565150" y="4843463"/>
            <a:ext cx="1655763" cy="1066800"/>
            <a:chOff x="717" y="2783"/>
            <a:chExt cx="870" cy="511"/>
          </a:xfrm>
        </p:grpSpPr>
        <p:sp>
          <p:nvSpPr>
            <p:cNvPr id="19490" name="Rectangle 110"/>
            <p:cNvSpPr>
              <a:spLocks noChangeArrowheads="1"/>
            </p:cNvSpPr>
            <p:nvPr/>
          </p:nvSpPr>
          <p:spPr bwMode="auto">
            <a:xfrm>
              <a:off x="717" y="2783"/>
              <a:ext cx="860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r>
                <a:rPr lang="en-US" b="1"/>
                <a:t>GoF</a:t>
              </a:r>
            </a:p>
            <a:p>
              <a:r>
                <a:rPr lang="en-US" b="1" i="1"/>
                <a:t>Design patterns</a:t>
              </a:r>
              <a:endParaRPr lang="ru-RU" b="1" i="1"/>
            </a:p>
          </p:txBody>
        </p:sp>
        <p:sp>
          <p:nvSpPr>
            <p:cNvPr id="19491" name="Rectangle 111"/>
            <p:cNvSpPr>
              <a:spLocks noChangeArrowheads="1"/>
            </p:cNvSpPr>
            <p:nvPr/>
          </p:nvSpPr>
          <p:spPr bwMode="auto">
            <a:xfrm>
              <a:off x="835" y="3072"/>
              <a:ext cx="752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endParaRPr lang="en-US" b="1" i="1"/>
            </a:p>
          </p:txBody>
        </p:sp>
      </p:grpSp>
      <p:grpSp>
        <p:nvGrpSpPr>
          <p:cNvPr id="19464" name="Group 112"/>
          <p:cNvGrpSpPr>
            <a:grpSpLocks/>
          </p:cNvGrpSpPr>
          <p:nvPr/>
        </p:nvGrpSpPr>
        <p:grpSpPr bwMode="auto">
          <a:xfrm>
            <a:off x="7019925" y="2711450"/>
            <a:ext cx="1120775" cy="1368425"/>
            <a:chOff x="4175" y="2073"/>
            <a:chExt cx="713" cy="876"/>
          </a:xfrm>
        </p:grpSpPr>
        <p:sp>
          <p:nvSpPr>
            <p:cNvPr id="19488" name="Rectangle 113"/>
            <p:cNvSpPr>
              <a:spLocks noChangeArrowheads="1"/>
            </p:cNvSpPr>
            <p:nvPr/>
          </p:nvSpPr>
          <p:spPr bwMode="auto">
            <a:xfrm>
              <a:off x="4221" y="2073"/>
              <a:ext cx="369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/>
                <a:t>OCL</a:t>
              </a:r>
            </a:p>
          </p:txBody>
        </p:sp>
        <p:sp>
          <p:nvSpPr>
            <p:cNvPr id="19489" name="Rectangle 114"/>
            <p:cNvSpPr>
              <a:spLocks noChangeArrowheads="1"/>
            </p:cNvSpPr>
            <p:nvPr/>
          </p:nvSpPr>
          <p:spPr bwMode="auto">
            <a:xfrm>
              <a:off x="4175" y="2363"/>
              <a:ext cx="713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b="1" i="1"/>
                <a:t>Object</a:t>
              </a:r>
              <a:endParaRPr lang="ru-RU" b="1" i="1"/>
            </a:p>
            <a:p>
              <a:r>
                <a:rPr lang="en-US" b="1" i="1"/>
                <a:t>Constraint</a:t>
              </a:r>
              <a:endParaRPr lang="ru-RU" b="1" i="1"/>
            </a:p>
            <a:p>
              <a:r>
                <a:rPr lang="en-US" b="1" i="1"/>
                <a:t>Language</a:t>
              </a:r>
            </a:p>
          </p:txBody>
        </p:sp>
      </p:grpSp>
      <p:sp>
        <p:nvSpPr>
          <p:cNvPr id="19465" name="Line 115"/>
          <p:cNvSpPr>
            <a:spLocks noChangeShapeType="1"/>
          </p:cNvSpPr>
          <p:nvPr/>
        </p:nvSpPr>
        <p:spPr bwMode="auto">
          <a:xfrm flipH="1">
            <a:off x="6011863" y="3300413"/>
            <a:ext cx="936625" cy="44767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stealth" w="lg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466" name="Group 116"/>
          <p:cNvGrpSpPr>
            <a:grpSpLocks/>
          </p:cNvGrpSpPr>
          <p:nvPr/>
        </p:nvGrpSpPr>
        <p:grpSpPr bwMode="auto">
          <a:xfrm>
            <a:off x="6804025" y="4217988"/>
            <a:ext cx="1997075" cy="1368425"/>
            <a:chOff x="3137" y="3228"/>
            <a:chExt cx="1271" cy="877"/>
          </a:xfrm>
        </p:grpSpPr>
        <p:sp>
          <p:nvSpPr>
            <p:cNvPr id="19486" name="Rectangle 117"/>
            <p:cNvSpPr>
              <a:spLocks noChangeArrowheads="1"/>
            </p:cNvSpPr>
            <p:nvPr/>
          </p:nvSpPr>
          <p:spPr bwMode="auto">
            <a:xfrm>
              <a:off x="3280" y="3228"/>
              <a:ext cx="906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/>
                <a:t>BPML, BPMN</a:t>
              </a:r>
              <a:r>
                <a:rPr lang="ru-RU" b="1"/>
                <a:t> </a:t>
              </a:r>
              <a:endParaRPr lang="en-US" b="1"/>
            </a:p>
          </p:txBody>
        </p:sp>
        <p:sp>
          <p:nvSpPr>
            <p:cNvPr id="19487" name="Rectangle 118"/>
            <p:cNvSpPr>
              <a:spLocks noChangeArrowheads="1"/>
            </p:cNvSpPr>
            <p:nvPr/>
          </p:nvSpPr>
          <p:spPr bwMode="auto">
            <a:xfrm>
              <a:off x="3137" y="3518"/>
              <a:ext cx="1271" cy="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 i="1"/>
                <a:t>Business Process</a:t>
              </a:r>
            </a:p>
            <a:p>
              <a:pPr eaLnBrk="0" hangingPunct="0"/>
              <a:r>
                <a:rPr lang="en-US" b="1" i="1"/>
                <a:t>Modeling Language/</a:t>
              </a:r>
            </a:p>
            <a:p>
              <a:pPr eaLnBrk="0" hangingPunct="0"/>
              <a:r>
                <a:rPr lang="en-US" b="1" i="1"/>
                <a:t>Notation</a:t>
              </a:r>
              <a:r>
                <a:rPr lang="ru-RU" b="1"/>
                <a:t> </a:t>
              </a:r>
              <a:endParaRPr lang="en-US" b="1"/>
            </a:p>
          </p:txBody>
        </p:sp>
      </p:grpSp>
      <p:sp>
        <p:nvSpPr>
          <p:cNvPr id="19467" name="Line 119"/>
          <p:cNvSpPr>
            <a:spLocks noChangeShapeType="1"/>
          </p:cNvSpPr>
          <p:nvPr/>
        </p:nvSpPr>
        <p:spPr bwMode="auto">
          <a:xfrm flipH="1" flipV="1">
            <a:off x="5651500" y="4613275"/>
            <a:ext cx="1152525" cy="23971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stealth" w="lg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468" name="Group 120"/>
          <p:cNvGrpSpPr>
            <a:grpSpLocks/>
          </p:cNvGrpSpPr>
          <p:nvPr/>
        </p:nvGrpSpPr>
        <p:grpSpPr bwMode="auto">
          <a:xfrm>
            <a:off x="7016750" y="1376363"/>
            <a:ext cx="1112838" cy="1182687"/>
            <a:chOff x="1871" y="3372"/>
            <a:chExt cx="707" cy="757"/>
          </a:xfrm>
        </p:grpSpPr>
        <p:sp>
          <p:nvSpPr>
            <p:cNvPr id="19484" name="Rectangle 121"/>
            <p:cNvSpPr>
              <a:spLocks noChangeArrowheads="1"/>
            </p:cNvSpPr>
            <p:nvPr/>
          </p:nvSpPr>
          <p:spPr bwMode="auto">
            <a:xfrm>
              <a:off x="1987" y="3372"/>
              <a:ext cx="476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/>
                <a:t>J2EE</a:t>
              </a:r>
            </a:p>
          </p:txBody>
        </p:sp>
        <p:sp>
          <p:nvSpPr>
            <p:cNvPr id="19485" name="Rectangle 122"/>
            <p:cNvSpPr>
              <a:spLocks noChangeArrowheads="1"/>
            </p:cNvSpPr>
            <p:nvPr/>
          </p:nvSpPr>
          <p:spPr bwMode="auto">
            <a:xfrm>
              <a:off x="1871" y="3543"/>
              <a:ext cx="707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 i="1"/>
                <a:t>Java 2</a:t>
              </a:r>
            </a:p>
            <a:p>
              <a:pPr eaLnBrk="0" hangingPunct="0"/>
              <a:r>
                <a:rPr lang="en-US" b="1" i="1"/>
                <a:t>Enterprise</a:t>
              </a:r>
            </a:p>
            <a:p>
              <a:pPr eaLnBrk="0" hangingPunct="0"/>
              <a:r>
                <a:rPr lang="en-US" b="1" i="1"/>
                <a:t>Edition</a:t>
              </a:r>
              <a:r>
                <a:rPr lang="ru-RU" b="1"/>
                <a:t> </a:t>
              </a:r>
              <a:endParaRPr lang="en-US" b="1"/>
            </a:p>
          </p:txBody>
        </p:sp>
      </p:grpSp>
      <p:sp>
        <p:nvSpPr>
          <p:cNvPr id="19469" name="Line 123"/>
          <p:cNvSpPr>
            <a:spLocks noChangeShapeType="1"/>
          </p:cNvSpPr>
          <p:nvPr/>
        </p:nvSpPr>
        <p:spPr bwMode="auto">
          <a:xfrm flipV="1">
            <a:off x="2195513" y="4540250"/>
            <a:ext cx="1223962" cy="7683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stealth" w="lg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9470" name="Object 124"/>
          <p:cNvGraphicFramePr>
            <a:graphicFrameLocks/>
          </p:cNvGraphicFramePr>
          <p:nvPr/>
        </p:nvGraphicFramePr>
        <p:xfrm>
          <a:off x="3492500" y="3100388"/>
          <a:ext cx="213360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3" name="Bitmap Image" r:id="rId3" imgW="3914939" imgH="3047877" progId="Paint.Picture">
                  <p:embed/>
                </p:oleObj>
              </mc:Choice>
              <mc:Fallback>
                <p:oleObj name="Bitmap Image" r:id="rId3" imgW="3914939" imgH="3047877" progId="Paint.Picture">
                  <p:embed/>
                  <p:pic>
                    <p:nvPicPr>
                      <p:cNvPr id="0" name="Object 12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3492500" y="3100388"/>
                        <a:ext cx="213360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471" name="Group 125"/>
          <p:cNvGrpSpPr>
            <a:grpSpLocks/>
          </p:cNvGrpSpPr>
          <p:nvPr/>
        </p:nvGrpSpPr>
        <p:grpSpPr bwMode="auto">
          <a:xfrm>
            <a:off x="361950" y="3243263"/>
            <a:ext cx="1631950" cy="1370012"/>
            <a:chOff x="4175" y="2073"/>
            <a:chExt cx="1038" cy="877"/>
          </a:xfrm>
        </p:grpSpPr>
        <p:sp>
          <p:nvSpPr>
            <p:cNvPr id="19482" name="Rectangle 126"/>
            <p:cNvSpPr>
              <a:spLocks noChangeArrowheads="1"/>
            </p:cNvSpPr>
            <p:nvPr/>
          </p:nvSpPr>
          <p:spPr bwMode="auto">
            <a:xfrm>
              <a:off x="4406" y="2073"/>
              <a:ext cx="554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/>
                <a:t>CORBA</a:t>
              </a:r>
            </a:p>
          </p:txBody>
        </p:sp>
        <p:sp>
          <p:nvSpPr>
            <p:cNvPr id="19483" name="Rectangle 127"/>
            <p:cNvSpPr>
              <a:spLocks noChangeArrowheads="1"/>
            </p:cNvSpPr>
            <p:nvPr/>
          </p:nvSpPr>
          <p:spPr bwMode="auto">
            <a:xfrm>
              <a:off x="4175" y="2364"/>
              <a:ext cx="1038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b="1" i="1"/>
                <a:t>Common Object</a:t>
              </a:r>
            </a:p>
            <a:p>
              <a:r>
                <a:rPr lang="en-US" b="1" i="1"/>
                <a:t>Request Broker</a:t>
              </a:r>
            </a:p>
            <a:p>
              <a:r>
                <a:rPr lang="en-US" b="1" i="1"/>
                <a:t>Architecture</a:t>
              </a:r>
              <a:r>
                <a:rPr lang="ru-RU" b="1" i="1"/>
                <a:t> </a:t>
              </a:r>
              <a:endParaRPr lang="en-US" b="1" i="1"/>
            </a:p>
          </p:txBody>
        </p:sp>
      </p:grpSp>
      <p:sp>
        <p:nvSpPr>
          <p:cNvPr id="19472" name="Line 128"/>
          <p:cNvSpPr>
            <a:spLocks noChangeShapeType="1"/>
          </p:cNvSpPr>
          <p:nvPr/>
        </p:nvSpPr>
        <p:spPr bwMode="auto">
          <a:xfrm flipH="1">
            <a:off x="2195513" y="3748088"/>
            <a:ext cx="1168400" cy="190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473" name="Group 129"/>
          <p:cNvGrpSpPr>
            <a:grpSpLocks/>
          </p:cNvGrpSpPr>
          <p:nvPr/>
        </p:nvGrpSpPr>
        <p:grpSpPr bwMode="auto">
          <a:xfrm>
            <a:off x="800100" y="1560513"/>
            <a:ext cx="1657350" cy="887412"/>
            <a:chOff x="1871" y="3386"/>
            <a:chExt cx="1052" cy="568"/>
          </a:xfrm>
        </p:grpSpPr>
        <p:sp>
          <p:nvSpPr>
            <p:cNvPr id="19480" name="Rectangle 130"/>
            <p:cNvSpPr>
              <a:spLocks noChangeArrowheads="1"/>
            </p:cNvSpPr>
            <p:nvPr/>
          </p:nvSpPr>
          <p:spPr bwMode="auto">
            <a:xfrm>
              <a:off x="2157" y="3386"/>
              <a:ext cx="476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 eaLnBrk="0" hangingPunct="0"/>
              <a:r>
                <a:rPr lang="en-US" b="1"/>
                <a:t> </a:t>
              </a:r>
              <a:r>
                <a:rPr lang="ru-RU" b="1"/>
                <a:t>SOA</a:t>
              </a:r>
              <a:endParaRPr lang="en-US" b="1"/>
            </a:p>
          </p:txBody>
        </p:sp>
        <p:sp>
          <p:nvSpPr>
            <p:cNvPr id="19481" name="Rectangle 131"/>
            <p:cNvSpPr>
              <a:spLocks noChangeArrowheads="1"/>
            </p:cNvSpPr>
            <p:nvPr/>
          </p:nvSpPr>
          <p:spPr bwMode="auto">
            <a:xfrm>
              <a:off x="1871" y="3543"/>
              <a:ext cx="1052" cy="4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ru-RU" b="1" i="1"/>
                <a:t>Service-oriented</a:t>
              </a:r>
              <a:endParaRPr lang="en-US" b="1" i="1"/>
            </a:p>
            <a:p>
              <a:pPr eaLnBrk="0" hangingPunct="0"/>
              <a:r>
                <a:rPr lang="ru-RU" b="1" i="1"/>
                <a:t>architectures</a:t>
              </a:r>
              <a:endParaRPr lang="en-US" b="1" i="1"/>
            </a:p>
          </p:txBody>
        </p:sp>
      </p:grpSp>
      <p:sp>
        <p:nvSpPr>
          <p:cNvPr id="19474" name="Line 132"/>
          <p:cNvSpPr>
            <a:spLocks noChangeShapeType="1"/>
          </p:cNvSpPr>
          <p:nvPr/>
        </p:nvSpPr>
        <p:spPr bwMode="auto">
          <a:xfrm flipH="1">
            <a:off x="4427538" y="2286000"/>
            <a:ext cx="7937" cy="6699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stealth" w="lg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475" name="Group 133"/>
          <p:cNvGrpSpPr>
            <a:grpSpLocks/>
          </p:cNvGrpSpPr>
          <p:nvPr/>
        </p:nvGrpSpPr>
        <p:grpSpPr bwMode="auto">
          <a:xfrm>
            <a:off x="3841750" y="5308600"/>
            <a:ext cx="2070100" cy="922338"/>
            <a:chOff x="1773" y="3255"/>
            <a:chExt cx="1316" cy="590"/>
          </a:xfrm>
        </p:grpSpPr>
        <p:sp>
          <p:nvSpPr>
            <p:cNvPr id="19478" name="Rectangle 134"/>
            <p:cNvSpPr>
              <a:spLocks noChangeArrowheads="1"/>
            </p:cNvSpPr>
            <p:nvPr/>
          </p:nvSpPr>
          <p:spPr bwMode="auto">
            <a:xfrm>
              <a:off x="1809" y="3255"/>
              <a:ext cx="635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/>
                <a:t>      BPEL</a:t>
              </a:r>
            </a:p>
          </p:txBody>
        </p:sp>
        <p:sp>
          <p:nvSpPr>
            <p:cNvPr id="19479" name="Rectangle 135"/>
            <p:cNvSpPr>
              <a:spLocks noChangeArrowheads="1"/>
            </p:cNvSpPr>
            <p:nvPr/>
          </p:nvSpPr>
          <p:spPr bwMode="auto">
            <a:xfrm>
              <a:off x="1773" y="3435"/>
              <a:ext cx="1316" cy="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 i="1"/>
                <a:t>Business Process</a:t>
              </a:r>
            </a:p>
            <a:p>
              <a:pPr eaLnBrk="0" hangingPunct="0"/>
              <a:r>
                <a:rPr lang="en-US" b="1" i="1"/>
                <a:t>Execution Language</a:t>
              </a:r>
              <a:r>
                <a:rPr lang="ru-RU" b="1" i="1"/>
                <a:t> </a:t>
              </a:r>
              <a:endParaRPr lang="en-US" b="1" i="1"/>
            </a:p>
          </p:txBody>
        </p:sp>
      </p:grpSp>
      <p:sp>
        <p:nvSpPr>
          <p:cNvPr id="19476" name="Line 136"/>
          <p:cNvSpPr>
            <a:spLocks noChangeShapeType="1"/>
          </p:cNvSpPr>
          <p:nvPr/>
        </p:nvSpPr>
        <p:spPr bwMode="auto">
          <a:xfrm>
            <a:off x="4500563" y="4613275"/>
            <a:ext cx="11112" cy="6985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77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1</a:t>
            </a:r>
            <a:r>
              <a:rPr lang="en-US" b="1">
                <a:solidFill>
                  <a:srgbClr val="0000CC"/>
                </a:solidFill>
              </a:rPr>
              <a:t>7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8748713" cy="755650"/>
          </a:xfrm>
        </p:spPr>
        <p:txBody>
          <a:bodyPr/>
          <a:lstStyle/>
          <a:p>
            <a:pPr eaLnBrk="1" hangingPunct="1"/>
            <a:r>
              <a:rPr lang="ru-RU" smtClean="0"/>
              <a:t>Основные разработчики языка UML</a:t>
            </a:r>
            <a:endParaRPr lang="en-US" smtClean="0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7019925" y="1584325"/>
          <a:ext cx="99218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PhotoSuite Image" r:id="rId3" imgW="662940" imgH="914400" progId="PhotoSuite.Image">
                  <p:embed/>
                </p:oleObj>
              </mc:Choice>
              <mc:Fallback>
                <p:oleObj name="PhotoSuite Image" r:id="rId3" imgW="662940" imgH="914400" progId="PhotoSuite.Imag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1584325"/>
                        <a:ext cx="992188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4252913" y="1527175"/>
          <a:ext cx="106997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PhotoSuite Image" r:id="rId5" imgW="640080" imgH="914400" progId="PhotoSuite.Image">
                  <p:embed/>
                </p:oleObj>
              </mc:Choice>
              <mc:Fallback>
                <p:oleObj name="PhotoSuite Image" r:id="rId5" imgW="640080" imgH="914400" progId="PhotoSuite.Imag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2913" y="1527175"/>
                        <a:ext cx="1069975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1509713" y="1527175"/>
          <a:ext cx="106997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PhotoSuite Image" r:id="rId7" imgW="632460" imgH="914400" progId="PhotoSuite.Image">
                  <p:embed/>
                </p:oleObj>
              </mc:Choice>
              <mc:Fallback>
                <p:oleObj name="PhotoSuite Image" r:id="rId7" imgW="632460" imgH="914400" progId="PhotoSuite.Imag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9713" y="1527175"/>
                        <a:ext cx="1069975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1281113" y="2898775"/>
            <a:ext cx="16764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 b="1">
                <a:latin typeface="Arial Narrow" pitchFamily="34" charset="0"/>
              </a:rPr>
              <a:t>Grady Booch</a:t>
            </a:r>
          </a:p>
          <a:p>
            <a:pPr algn="ctr"/>
            <a:r>
              <a:rPr lang="ru-RU" sz="1600" b="1">
                <a:latin typeface="Arial Narrow" pitchFamily="34" charset="0"/>
              </a:rPr>
              <a:t>Гради Буч</a:t>
            </a:r>
            <a:endParaRPr lang="en-US" sz="1600" b="1">
              <a:latin typeface="Arial Narrow" pitchFamily="34" charset="0"/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884613" y="2879725"/>
            <a:ext cx="18923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latin typeface="Arial Narrow" pitchFamily="34" charset="0"/>
              </a:rPr>
              <a:t>Dr. James Rumbaugh</a:t>
            </a:r>
            <a:endParaRPr lang="ru-RU" sz="1600" b="1">
              <a:latin typeface="Arial Narrow" pitchFamily="34" charset="0"/>
            </a:endParaRPr>
          </a:p>
          <a:p>
            <a:pPr algn="ctr"/>
            <a:r>
              <a:rPr lang="ru-RU" sz="1600" b="1">
                <a:latin typeface="Arial Narrow" pitchFamily="34" charset="0"/>
              </a:rPr>
              <a:t>Джеймс Рамбо</a:t>
            </a:r>
          </a:p>
          <a:p>
            <a:pPr algn="ctr"/>
            <a:r>
              <a:rPr lang="ru-RU" sz="1600" b="1">
                <a:latin typeface="Arial Narrow" pitchFamily="34" charset="0"/>
              </a:rPr>
              <a:t>(Джим Румбах)</a:t>
            </a:r>
            <a:endParaRPr lang="en-US" sz="1600" b="1">
              <a:latin typeface="Arial Narrow" pitchFamily="34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6621463" y="2895600"/>
            <a:ext cx="16605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latin typeface="Arial Narrow" pitchFamily="34" charset="0"/>
              </a:rPr>
              <a:t>Dr. Ivar Jacobson</a:t>
            </a:r>
            <a:endParaRPr lang="ru-RU" sz="1600" b="1">
              <a:latin typeface="Arial Narrow" pitchFamily="34" charset="0"/>
            </a:endParaRPr>
          </a:p>
          <a:p>
            <a:pPr algn="ctr"/>
            <a:r>
              <a:rPr lang="ru-RU" sz="1600" b="1">
                <a:latin typeface="Arial Narrow" pitchFamily="34" charset="0"/>
              </a:rPr>
              <a:t>Айвар Джекобсон</a:t>
            </a:r>
          </a:p>
          <a:p>
            <a:pPr algn="ctr"/>
            <a:r>
              <a:rPr lang="ru-RU" sz="1600" b="1">
                <a:latin typeface="Arial Narrow" pitchFamily="34" charset="0"/>
              </a:rPr>
              <a:t>(Ивар Якобсон)</a:t>
            </a:r>
            <a:endParaRPr lang="en-US" sz="1600" b="1">
              <a:latin typeface="Arial Narrow" pitchFamily="34" charset="0"/>
            </a:endParaRPr>
          </a:p>
        </p:txBody>
      </p:sp>
      <p:sp>
        <p:nvSpPr>
          <p:cNvPr id="20489" name="Rectangle 11"/>
          <p:cNvSpPr>
            <a:spLocks noGrp="1" noChangeArrowheads="1"/>
          </p:cNvSpPr>
          <p:nvPr>
            <p:ph type="body" idx="4294967295"/>
          </p:nvPr>
        </p:nvSpPr>
        <p:spPr>
          <a:xfrm>
            <a:off x="679450" y="3794125"/>
            <a:ext cx="7491413" cy="2808288"/>
          </a:xfrm>
        </p:spPr>
        <p:txBody>
          <a:bodyPr/>
          <a:lstStyle/>
          <a:p>
            <a:pPr algn="just" eaLnBrk="1" hangingPunct="1"/>
            <a:r>
              <a:rPr lang="ru-RU" sz="1800" b="1" smtClean="0"/>
              <a:t>OMG</a:t>
            </a:r>
            <a:r>
              <a:rPr lang="ru-RU" sz="1800" smtClean="0">
                <a:solidFill>
                  <a:schemeClr val="tx2"/>
                </a:solidFill>
              </a:rPr>
              <a:t> </a:t>
            </a:r>
            <a:r>
              <a:rPr lang="ru-RU" sz="1800" smtClean="0"/>
              <a:t>(Object Management Group) – название консорциума, созданного в 1989 году для разработки индустриальных стандартов с их последующим использованием в процессе создания масштабируемых неоднородных распределенных объектных сред.</a:t>
            </a:r>
          </a:p>
          <a:p>
            <a:pPr eaLnBrk="1" hangingPunct="1"/>
            <a:r>
              <a:rPr lang="ru-RU" sz="1800" smtClean="0"/>
              <a:t>В</a:t>
            </a:r>
            <a:r>
              <a:rPr lang="en-US" sz="1800" smtClean="0"/>
              <a:t> </a:t>
            </a:r>
            <a:r>
              <a:rPr lang="ru-RU" sz="1800" smtClean="0"/>
              <a:t>настоящее время входит более 800 софтверных компаний</a:t>
            </a:r>
          </a:p>
          <a:p>
            <a:pPr eaLnBrk="1" hangingPunct="1"/>
            <a:r>
              <a:rPr lang="ru-RU" sz="1800" smtClean="0"/>
              <a:t>Официальный сайт: </a:t>
            </a:r>
            <a:r>
              <a:rPr lang="en-US" sz="1800" smtClean="0"/>
              <a:t>www.omg.org</a:t>
            </a:r>
            <a:endParaRPr lang="ru-RU" sz="1800" smtClean="0"/>
          </a:p>
        </p:txBody>
      </p:sp>
      <p:sp>
        <p:nvSpPr>
          <p:cNvPr id="20490" name="Text Box 12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1</a:t>
            </a:r>
            <a:r>
              <a:rPr lang="en-US" b="1">
                <a:solidFill>
                  <a:srgbClr val="0000CC"/>
                </a:solidFill>
              </a:rPr>
              <a:t>8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  <p:pic>
        <p:nvPicPr>
          <p:cNvPr id="20491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5614988"/>
            <a:ext cx="2590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04813"/>
            <a:ext cx="7777163" cy="515937"/>
          </a:xfrm>
        </p:spPr>
        <p:txBody>
          <a:bodyPr/>
          <a:lstStyle/>
          <a:p>
            <a:pPr eaLnBrk="1" hangingPunct="1"/>
            <a:r>
              <a:rPr lang="ru-RU" smtClean="0"/>
              <a:t>Определение языка UML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39750" y="1279525"/>
            <a:ext cx="7885113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457200" indent="-457200" algn="just"/>
            <a:r>
              <a:rPr lang="ru-RU" sz="2000" b="1" i="1">
                <a:latin typeface="Arial Narrow" pitchFamily="34" charset="0"/>
              </a:rPr>
              <a:t>Unified Modeling Language </a:t>
            </a:r>
            <a:r>
              <a:rPr lang="en-US" sz="2000"/>
              <a:t>–</a:t>
            </a:r>
            <a:r>
              <a:rPr lang="ru-RU" sz="2000" b="1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lang="ru-RU" sz="2000">
                <a:latin typeface="Arial Narrow" pitchFamily="34" charset="0"/>
              </a:rPr>
              <a:t> </a:t>
            </a:r>
            <a:r>
              <a:rPr lang="ru-RU" sz="2000" b="1">
                <a:latin typeface="Arial Narrow" pitchFamily="34" charset="0"/>
              </a:rPr>
              <a:t>унифицированный язык моделирования для описания, визуализации и документирования объектно-ориентированных систем в процессе их анализа и проектирования</a:t>
            </a:r>
          </a:p>
          <a:p>
            <a:pPr marL="457200" indent="-457200" algn="just"/>
            <a:r>
              <a:rPr lang="ru-RU" sz="2000" b="1">
                <a:latin typeface="Arial Narrow" pitchFamily="34" charset="0"/>
              </a:rPr>
              <a:t>Язык </a:t>
            </a:r>
            <a:r>
              <a:rPr lang="en-US" sz="2000" b="1">
                <a:latin typeface="Arial Narrow" pitchFamily="34" charset="0"/>
              </a:rPr>
              <a:t>UML </a:t>
            </a:r>
            <a:r>
              <a:rPr lang="ru-RU" sz="2000" b="1">
                <a:latin typeface="Arial Narrow" pitchFamily="34" charset="0"/>
              </a:rPr>
              <a:t>предоставляет стандартный способ написания проектной документации на системы, включая концептуальные аспекты, такие как бизнес процессы и функции системы, а также конкретные аспекты, такие как выражения языков программирования, схемы баз данных и повторно используемые компоненты ПО</a:t>
            </a:r>
            <a:endParaRPr lang="en-US" sz="2000" b="1">
              <a:latin typeface="Arial Narrow" pitchFamily="34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3789363"/>
            <a:ext cx="7607300" cy="1800225"/>
          </a:xfrm>
        </p:spPr>
        <p:txBody>
          <a:bodyPr/>
          <a:lstStyle/>
          <a:p>
            <a:pPr eaLnBrk="1" hangingPunct="1"/>
            <a:r>
              <a:rPr lang="ru-RU" sz="2000" smtClean="0"/>
              <a:t>Язык </a:t>
            </a:r>
            <a:r>
              <a:rPr lang="en-GB" sz="2000" smtClean="0"/>
              <a:t>UML </a:t>
            </a:r>
            <a:r>
              <a:rPr lang="ru-RU" sz="2000" smtClean="0"/>
              <a:t>не является методологией</a:t>
            </a:r>
          </a:p>
          <a:p>
            <a:pPr eaLnBrk="1" hangingPunct="1"/>
            <a:r>
              <a:rPr lang="ru-RU" sz="2000" smtClean="0"/>
              <a:t>Язык </a:t>
            </a:r>
            <a:r>
              <a:rPr lang="en-GB" sz="2000" smtClean="0"/>
              <a:t>UML </a:t>
            </a:r>
            <a:r>
              <a:rPr lang="ru-RU" sz="2000" smtClean="0"/>
              <a:t>не является процессом</a:t>
            </a:r>
          </a:p>
          <a:p>
            <a:pPr eaLnBrk="1" hangingPunct="1"/>
            <a:r>
              <a:rPr lang="ru-RU" sz="2000" smtClean="0"/>
              <a:t>Язык </a:t>
            </a:r>
            <a:r>
              <a:rPr lang="en-GB" sz="2000" smtClean="0"/>
              <a:t>UML </a:t>
            </a:r>
            <a:r>
              <a:rPr lang="ru-RU" sz="2000" smtClean="0"/>
              <a:t>не является языком программирования</a:t>
            </a:r>
          </a:p>
          <a:p>
            <a:pPr eaLnBrk="1" hangingPunct="1"/>
            <a:r>
              <a:rPr lang="ru-RU" sz="2000" smtClean="0"/>
              <a:t>Язык </a:t>
            </a:r>
            <a:r>
              <a:rPr lang="en-GB" sz="2000" smtClean="0"/>
              <a:t>UML </a:t>
            </a:r>
            <a:r>
              <a:rPr lang="ru-RU" sz="2000" smtClean="0"/>
              <a:t>не является формальным языком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1547813" y="5445125"/>
            <a:ext cx="54737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457200" indent="-457200" algn="ctr"/>
            <a:r>
              <a:rPr lang="ru-RU" sz="3200" b="1">
                <a:solidFill>
                  <a:srgbClr val="FF0066"/>
                </a:solidFill>
                <a:latin typeface="Arial Narrow" pitchFamily="34" charset="0"/>
              </a:rPr>
              <a:t>UML = нотация + семантика !</a:t>
            </a:r>
            <a:endParaRPr lang="en-US" sz="3200">
              <a:solidFill>
                <a:srgbClr val="FF0066"/>
              </a:solidFill>
              <a:latin typeface="Arial Narrow" pitchFamily="34" charset="0"/>
            </a:endParaRPr>
          </a:p>
        </p:txBody>
      </p:sp>
      <p:sp>
        <p:nvSpPr>
          <p:cNvPr id="21510" name="Text Box 7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1</a:t>
            </a:r>
            <a:r>
              <a:rPr lang="en-US" b="1">
                <a:solidFill>
                  <a:srgbClr val="0000CC"/>
                </a:solidFill>
              </a:rPr>
              <a:t>9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14325"/>
            <a:ext cx="8101013" cy="811213"/>
          </a:xfrm>
        </p:spPr>
        <p:txBody>
          <a:bodyPr/>
          <a:lstStyle/>
          <a:p>
            <a:pPr eaLnBrk="1" hangingPunct="1"/>
            <a:r>
              <a:rPr lang="ru-RU" sz="4000" smtClean="0"/>
              <a:t>Причины неудачных проектов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650" y="1570038"/>
            <a:ext cx="78486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1800" smtClean="0"/>
              <a:t>Недостаточно адекватное управление требованиями</a:t>
            </a:r>
          </a:p>
          <a:p>
            <a:pPr eaLnBrk="1" hangingPunct="1">
              <a:lnSpc>
                <a:spcPct val="90000"/>
              </a:lnSpc>
            </a:pPr>
            <a:r>
              <a:rPr lang="ru-RU" sz="1800" smtClean="0"/>
              <a:t>Несогласованность требований, проектных решений и реализации</a:t>
            </a:r>
          </a:p>
          <a:p>
            <a:pPr eaLnBrk="1" hangingPunct="1">
              <a:lnSpc>
                <a:spcPct val="90000"/>
              </a:lnSpc>
            </a:pPr>
            <a:r>
              <a:rPr lang="ru-RU" sz="1800" smtClean="0"/>
              <a:t>Жесткая архитектура ПО</a:t>
            </a:r>
          </a:p>
          <a:p>
            <a:pPr eaLnBrk="1" hangingPunct="1">
              <a:lnSpc>
                <a:spcPct val="90000"/>
              </a:lnSpc>
            </a:pPr>
            <a:r>
              <a:rPr lang="ru-RU" sz="1800" smtClean="0"/>
              <a:t>Нарастающая сложность ПО</a:t>
            </a:r>
          </a:p>
          <a:p>
            <a:pPr eaLnBrk="1" hangingPunct="1">
              <a:lnSpc>
                <a:spcPct val="90000"/>
              </a:lnSpc>
            </a:pPr>
            <a:r>
              <a:rPr lang="ru-RU" sz="1800" smtClean="0"/>
              <a:t>Неточная и противоречивая коммуникация</a:t>
            </a:r>
          </a:p>
          <a:p>
            <a:pPr eaLnBrk="1" hangingPunct="1">
              <a:lnSpc>
                <a:spcPct val="90000"/>
              </a:lnSpc>
            </a:pPr>
            <a:r>
              <a:rPr lang="ru-RU" sz="1800" smtClean="0"/>
              <a:t>Недостаточное тестирование</a:t>
            </a:r>
          </a:p>
          <a:p>
            <a:pPr eaLnBrk="1" hangingPunct="1">
              <a:lnSpc>
                <a:spcPct val="90000"/>
              </a:lnSpc>
            </a:pPr>
            <a:r>
              <a:rPr lang="ru-RU" sz="1800" smtClean="0"/>
              <a:t>Субъективное отношение к приоритетам отдельных артефактов проекта</a:t>
            </a:r>
          </a:p>
          <a:p>
            <a:pPr eaLnBrk="1" hangingPunct="1">
              <a:lnSpc>
                <a:spcPct val="90000"/>
              </a:lnSpc>
            </a:pPr>
            <a:r>
              <a:rPr lang="ru-RU" sz="1800" smtClean="0"/>
              <a:t>Игнорирование рисков и отсутствие процедур управления рисками</a:t>
            </a:r>
          </a:p>
          <a:p>
            <a:pPr eaLnBrk="1" hangingPunct="1">
              <a:lnSpc>
                <a:spcPct val="90000"/>
              </a:lnSpc>
            </a:pPr>
            <a:r>
              <a:rPr lang="ru-RU" sz="1800" smtClean="0"/>
              <a:t>Бесконтрольное внесение изменений в артефакты проекта</a:t>
            </a:r>
          </a:p>
          <a:p>
            <a:pPr eaLnBrk="1" hangingPunct="1">
              <a:lnSpc>
                <a:spcPct val="90000"/>
              </a:lnSpc>
            </a:pPr>
            <a:r>
              <a:rPr lang="ru-RU" sz="1800" smtClean="0"/>
              <a:t>Недостаточное использование </a:t>
            </a:r>
            <a:r>
              <a:rPr lang="en-US" sz="1800" smtClean="0"/>
              <a:t>CASE</a:t>
            </a:r>
            <a:r>
              <a:rPr lang="ru-RU" sz="1800" smtClean="0"/>
              <a:t>-средств и средств поддержки отдельных этапов проекта</a:t>
            </a:r>
          </a:p>
          <a:p>
            <a:pPr eaLnBrk="1" hangingPunct="1">
              <a:lnSpc>
                <a:spcPct val="90000"/>
              </a:lnSpc>
            </a:pPr>
            <a:r>
              <a:rPr lang="ru-RU" sz="1800" b="1" smtClean="0"/>
              <a:t>Недостаток средств моделирования</a:t>
            </a:r>
          </a:p>
          <a:p>
            <a:pPr eaLnBrk="1" hangingPunct="1">
              <a:lnSpc>
                <a:spcPct val="90000"/>
              </a:lnSpc>
            </a:pPr>
            <a:r>
              <a:rPr lang="ru-RU" sz="1800" b="1" smtClean="0"/>
              <a:t>Недостаточное использование моделей ПС</a:t>
            </a:r>
            <a:endParaRPr lang="ru-RU" sz="1800" smtClean="0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2/25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6705600" cy="647700"/>
          </a:xfrm>
        </p:spPr>
        <p:txBody>
          <a:bodyPr/>
          <a:lstStyle/>
          <a:p>
            <a:pPr eaLnBrk="1" hangingPunct="1"/>
            <a:r>
              <a:rPr lang="ru-RU" smtClean="0"/>
              <a:t>Назначение языка UML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343025"/>
            <a:ext cx="7885112" cy="5399088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ru-RU" sz="1800" smtClean="0"/>
              <a:t>Предоставить разработчикам легко воспринимаемый и выразительный язык визуального моделирования, специально предназначенный для разработки и документирования моделей сложных систем различного целевого назначения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1800" smtClean="0"/>
              <a:t>Снабдить исходные понятия языка UML возможностью расширения и специализации для более точного представления моделей систем в конкретной предметной области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1800" smtClean="0"/>
              <a:t>Графическое представление моделей в нотации UML не должно зависеть от конкретных языков программирования и инструментальных средств проектирования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1800" smtClean="0"/>
              <a:t>Описание языка UML должно включать в себя семантический базис для понимания общих особенностей ООАП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1800" smtClean="0"/>
              <a:t>Способствовать распространению объектных технологий и поощрять развитие рынка программных инструментальных средств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ru-RU" sz="1800" smtClean="0"/>
              <a:t>Интегрировать в себя новейшие и наилучшие достижения практики ООАП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</a:t>
            </a:r>
            <a:r>
              <a:rPr lang="en-US" b="1">
                <a:solidFill>
                  <a:srgbClr val="0000CC"/>
                </a:solidFill>
              </a:rPr>
              <a:t>20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88913"/>
            <a:ext cx="8459788" cy="815975"/>
          </a:xfrm>
        </p:spPr>
        <p:txBody>
          <a:bodyPr/>
          <a:lstStyle/>
          <a:p>
            <a:pPr eaLnBrk="1" hangingPunct="1"/>
            <a:r>
              <a:rPr lang="ru-RU" sz="4000" smtClean="0"/>
              <a:t>Особенности изображения диаграмм в нотации UML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341438"/>
            <a:ext cx="8064500" cy="5257800"/>
          </a:xfrm>
        </p:spPr>
        <p:txBody>
          <a:bodyPr/>
          <a:lstStyle/>
          <a:p>
            <a:pPr eaLnBrk="1" hangingPunct="1"/>
            <a:r>
              <a:rPr lang="ru-RU" sz="2000" b="1" smtClean="0"/>
              <a:t>Графические узлы</a:t>
            </a:r>
            <a:r>
              <a:rPr lang="ru-RU" sz="2000" smtClean="0"/>
              <a:t> на плоскости, которые изображаются с помощью геометрических фигур и могут иметь различную высоту и ширину с целью размещения внутри этих фигур других конструкций языка UML</a:t>
            </a:r>
          </a:p>
          <a:p>
            <a:pPr eaLnBrk="1" hangingPunct="1">
              <a:buFont typeface="Wingdings" pitchFamily="2" charset="2"/>
              <a:buNone/>
            </a:pPr>
            <a:endParaRPr lang="ru-RU" sz="2000" smtClean="0"/>
          </a:p>
        </p:txBody>
      </p:sp>
      <p:pic>
        <p:nvPicPr>
          <p:cNvPr id="2355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565400"/>
            <a:ext cx="5688012" cy="366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7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</a:t>
            </a:r>
            <a:r>
              <a:rPr lang="en-US" b="1">
                <a:solidFill>
                  <a:srgbClr val="0000CC"/>
                </a:solidFill>
              </a:rPr>
              <a:t>21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2250"/>
            <a:ext cx="8243888" cy="815975"/>
          </a:xfrm>
        </p:spPr>
        <p:txBody>
          <a:bodyPr/>
          <a:lstStyle/>
          <a:p>
            <a:pPr eaLnBrk="1" hangingPunct="1"/>
            <a:r>
              <a:rPr lang="ru-RU" sz="4000" smtClean="0"/>
              <a:t>Особенности изображения диаграмм в нотации UML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84313"/>
            <a:ext cx="8856662" cy="4537075"/>
          </a:xfrm>
        </p:spPr>
        <p:txBody>
          <a:bodyPr/>
          <a:lstStyle/>
          <a:p>
            <a:pPr eaLnBrk="1" hangingPunct="1"/>
            <a:r>
              <a:rPr lang="ru-RU" sz="2000" b="1" smtClean="0"/>
              <a:t>Пути</a:t>
            </a:r>
            <a:r>
              <a:rPr lang="ru-RU" sz="2000" smtClean="0"/>
              <a:t>, которые представляют собой последовательности из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smtClean="0"/>
              <a:t>отрезков линий, соединяющих отдельные графические узлы</a:t>
            </a:r>
          </a:p>
          <a:p>
            <a:pPr eaLnBrk="1" hangingPunct="1">
              <a:buFont typeface="Wingdings" pitchFamily="2" charset="2"/>
              <a:buNone/>
            </a:pPr>
            <a:endParaRPr lang="ru-RU" sz="2000" smtClean="0"/>
          </a:p>
        </p:txBody>
      </p:sp>
      <p:pic>
        <p:nvPicPr>
          <p:cNvPr id="24580" name="Picture 2" descr="UML_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349500"/>
            <a:ext cx="3322637" cy="374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2782888"/>
            <a:ext cx="3455988" cy="241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2</a:t>
            </a:r>
            <a:r>
              <a:rPr lang="en-US" b="1">
                <a:solidFill>
                  <a:srgbClr val="0000CC"/>
                </a:solidFill>
              </a:rPr>
              <a:t>2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39713"/>
            <a:ext cx="8388350" cy="815975"/>
          </a:xfrm>
        </p:spPr>
        <p:txBody>
          <a:bodyPr/>
          <a:lstStyle/>
          <a:p>
            <a:pPr eaLnBrk="1" hangingPunct="1"/>
            <a:r>
              <a:rPr lang="ru-RU" sz="4000" smtClean="0"/>
              <a:t>Особенности изображения диаграмм в нотации UML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700213"/>
            <a:ext cx="7777162" cy="3313112"/>
          </a:xfrm>
        </p:spPr>
        <p:txBody>
          <a:bodyPr/>
          <a:lstStyle/>
          <a:p>
            <a:pPr algn="just" eaLnBrk="1" hangingPunct="1"/>
            <a:r>
              <a:rPr lang="ru-RU" sz="2000" b="1" smtClean="0"/>
              <a:t>Значки или пиктограммы</a:t>
            </a:r>
            <a:r>
              <a:rPr lang="ru-RU" sz="2000" smtClean="0"/>
              <a:t>. Значок представляет собой графическую фигуру фиксированного размера и формы, которая не может увеличивать свои размеры, чтобы разместить внутри себя дополнительные символы.</a:t>
            </a:r>
          </a:p>
          <a:p>
            <a:pPr algn="just" eaLnBrk="1" hangingPunct="1"/>
            <a:r>
              <a:rPr lang="ru-RU" sz="2000" b="1" smtClean="0"/>
              <a:t>Строки текста</a:t>
            </a:r>
            <a:r>
              <a:rPr lang="ru-RU" sz="2000" smtClean="0"/>
              <a:t>. Служат для представления различных видов информации в некоторой грамматической форме</a:t>
            </a:r>
            <a:r>
              <a:rPr lang="en-US" sz="2000" smtClean="0"/>
              <a:t> (</a:t>
            </a:r>
            <a:r>
              <a:rPr lang="ru-RU" sz="2000" smtClean="0"/>
              <a:t>примечания, произвольный текст</a:t>
            </a:r>
            <a:r>
              <a:rPr lang="en-US" sz="2000" smtClean="0"/>
              <a:t>)</a:t>
            </a:r>
            <a:r>
              <a:rPr lang="ru-RU" sz="2000" smtClean="0"/>
              <a:t>.</a:t>
            </a:r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2</a:t>
            </a:r>
            <a:r>
              <a:rPr lang="en-US" b="1">
                <a:solidFill>
                  <a:srgbClr val="0000CC"/>
                </a:solidFill>
              </a:rPr>
              <a:t>3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8964613" cy="792163"/>
          </a:xfrm>
        </p:spPr>
        <p:txBody>
          <a:bodyPr/>
          <a:lstStyle/>
          <a:p>
            <a:pPr eaLnBrk="1" hangingPunct="1"/>
            <a:r>
              <a:rPr lang="ru-RU" sz="3500" smtClean="0"/>
              <a:t>Общие рекомендации по изображению диаграмм в нотации языка UML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412875"/>
            <a:ext cx="7777162" cy="5183188"/>
          </a:xfrm>
        </p:spPr>
        <p:txBody>
          <a:bodyPr/>
          <a:lstStyle/>
          <a:p>
            <a:pPr eaLnBrk="1" hangingPunct="1"/>
            <a:r>
              <a:rPr lang="ru-RU" sz="2000" smtClean="0"/>
              <a:t>Каждая диаграмма должна служить законченным представлением соответствующего фрагмента моделируемой предметной области</a:t>
            </a:r>
          </a:p>
          <a:p>
            <a:pPr eaLnBrk="1" hangingPunct="1"/>
            <a:r>
              <a:rPr lang="ru-RU" sz="2000" smtClean="0"/>
              <a:t>Все сущности на диаграмме модели должны быть одного концептуального уровня </a:t>
            </a:r>
          </a:p>
          <a:p>
            <a:pPr eaLnBrk="1" hangingPunct="1"/>
            <a:r>
              <a:rPr lang="ru-RU" sz="2000" smtClean="0"/>
              <a:t>Вся информация о сущностях должна быть явно представлена на диаграммах</a:t>
            </a:r>
          </a:p>
          <a:p>
            <a:pPr eaLnBrk="1" hangingPunct="1"/>
            <a:r>
              <a:rPr lang="ru-RU" sz="2000" smtClean="0"/>
              <a:t>Диаграммы не должны содержать противоречивой информации</a:t>
            </a:r>
          </a:p>
          <a:p>
            <a:pPr eaLnBrk="1" hangingPunct="1"/>
            <a:r>
              <a:rPr lang="ru-RU" sz="2000" smtClean="0"/>
              <a:t>Диаграммы не следует перегружать текстовой информацией </a:t>
            </a:r>
          </a:p>
          <a:p>
            <a:pPr eaLnBrk="1" hangingPunct="1"/>
            <a:r>
              <a:rPr lang="ru-RU" sz="2000" smtClean="0"/>
              <a:t>Каждая диаграмма должна быть само достаточной для правильной интерпретации всех ее элементов и понимания семантики всех используемых графических символов</a:t>
            </a: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2</a:t>
            </a:r>
            <a:r>
              <a:rPr lang="en-US" b="1">
                <a:solidFill>
                  <a:srgbClr val="0000CC"/>
                </a:solidFill>
              </a:rPr>
              <a:t>4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6675"/>
            <a:ext cx="8820150" cy="1143000"/>
          </a:xfrm>
        </p:spPr>
        <p:txBody>
          <a:bodyPr/>
          <a:lstStyle/>
          <a:p>
            <a:pPr eaLnBrk="1" hangingPunct="1"/>
            <a:r>
              <a:rPr lang="ru-RU" sz="4000" smtClean="0"/>
              <a:t>Противоречивость и адекватность моделей в нотации UML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484313"/>
            <a:ext cx="7993062" cy="482441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ru-RU" sz="2000" dirty="0" smtClean="0"/>
              <a:t>Модель, соответствующая правилам нотации или семантики языка UML, называется </a:t>
            </a:r>
            <a:r>
              <a:rPr lang="ru-RU" sz="2000" b="1" i="1" dirty="0" smtClean="0"/>
              <a:t>непротиворечивой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smtClean="0"/>
              <a:t>(</a:t>
            </a:r>
            <a:r>
              <a:rPr lang="en-US" sz="2000" dirty="0" smtClean="0"/>
              <a:t>well-formed model</a:t>
            </a:r>
            <a:r>
              <a:rPr lang="ru-RU" sz="2000" dirty="0" smtClean="0"/>
              <a:t>)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dirty="0" smtClean="0"/>
              <a:t>Модель, нарушающая правила нотации или семантики языка UML, называется </a:t>
            </a:r>
            <a:r>
              <a:rPr lang="ru-RU" sz="2000" b="1" i="1" dirty="0" smtClean="0"/>
              <a:t>противоречивой</a:t>
            </a:r>
            <a:r>
              <a:rPr lang="ru-RU" sz="2000" dirty="0" smtClean="0"/>
              <a:t> (</a:t>
            </a:r>
            <a:r>
              <a:rPr lang="en-US" sz="2000" dirty="0" smtClean="0"/>
              <a:t>ill-formed model</a:t>
            </a:r>
            <a:r>
              <a:rPr lang="ru-RU" sz="2000" dirty="0" smtClean="0"/>
              <a:t>)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>
                <a:solidFill>
                  <a:srgbClr val="0000CC"/>
                </a:solidFill>
              </a:rPr>
              <a:t>Здесь могут быть использованы формальные критерии – соответствие спецификации языка UML!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dirty="0" smtClean="0"/>
              <a:t>Модель, достаточно полно и правильно отражающая предметную область или решаемую проблему, называется </a:t>
            </a:r>
            <a:r>
              <a:rPr lang="ru-RU" sz="2000" b="1" i="1" dirty="0" smtClean="0"/>
              <a:t>адекватной</a:t>
            </a:r>
            <a:endParaRPr lang="en-US" sz="2000" b="1" dirty="0" smtClean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dirty="0" smtClean="0"/>
              <a:t>Модель, не достаточно полно или неправильно отражающая предметную область или решаемую проблему, называется </a:t>
            </a:r>
            <a:r>
              <a:rPr lang="ru-RU" sz="2000" b="1" i="1" dirty="0" smtClean="0"/>
              <a:t>неадекватной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>
                <a:solidFill>
                  <a:srgbClr val="0000CC"/>
                </a:solidFill>
              </a:rPr>
              <a:t>Здесь могут быть использованы только неформальные критерии – субъективное мнение экспертов!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i="1" dirty="0" smtClean="0"/>
              <a:t>«Моя модель – это не ваша модель, а ваша модель – не моя…»</a:t>
            </a:r>
            <a:endParaRPr lang="ru-RU" sz="2000" i="1" dirty="0"/>
          </a:p>
          <a:p>
            <a:pPr marL="0" indent="0"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i="1" dirty="0" smtClean="0"/>
              <a:t>Мартин </a:t>
            </a:r>
            <a:r>
              <a:rPr lang="ru-RU" sz="1600" i="1" dirty="0" err="1" smtClean="0"/>
              <a:t>Фаулер</a:t>
            </a:r>
            <a:r>
              <a:rPr lang="ru-RU" sz="1600" i="1" dirty="0" smtClean="0"/>
              <a:t>   </a:t>
            </a:r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2</a:t>
            </a:r>
            <a:r>
              <a:rPr lang="en-US" b="1">
                <a:solidFill>
                  <a:srgbClr val="0000CC"/>
                </a:solidFill>
              </a:rPr>
              <a:t>5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-41275" y="-242888"/>
            <a:ext cx="8459788" cy="1871663"/>
          </a:xfrm>
          <a:noFill/>
        </p:spPr>
        <p:txBody>
          <a:bodyPr/>
          <a:lstStyle/>
          <a:p>
            <a:pPr eaLnBrk="1" hangingPunct="1"/>
            <a:r>
              <a:rPr lang="ru-RU" sz="3800" smtClean="0"/>
              <a:t>Классификаторы – основные элементы языка UML</a:t>
            </a:r>
          </a:p>
        </p:txBody>
      </p:sp>
      <p:pic>
        <p:nvPicPr>
          <p:cNvPr id="28675" name="Picture 2" descr="UML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819"/>
          <a:stretch>
            <a:fillRect/>
          </a:stretch>
        </p:blipFill>
        <p:spPr bwMode="auto">
          <a:xfrm>
            <a:off x="1403350" y="1905000"/>
            <a:ext cx="6022975" cy="374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2</a:t>
            </a:r>
            <a:r>
              <a:rPr lang="en-US" b="1">
                <a:solidFill>
                  <a:srgbClr val="0000CC"/>
                </a:solidFill>
              </a:rPr>
              <a:t>5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-41275" y="-242888"/>
            <a:ext cx="8459788" cy="1871663"/>
          </a:xfrm>
          <a:noFill/>
        </p:spPr>
        <p:txBody>
          <a:bodyPr/>
          <a:lstStyle/>
          <a:p>
            <a:pPr eaLnBrk="1" hangingPunct="1"/>
            <a:r>
              <a:rPr lang="ru-RU" sz="3800" smtClean="0"/>
              <a:t>Классификаторы – основные элементы языка UML</a:t>
            </a:r>
          </a:p>
        </p:txBody>
      </p:sp>
      <p:pic>
        <p:nvPicPr>
          <p:cNvPr id="29699" name="Picture 2" descr="UML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35" t="55414" r="-3743" b="-1469"/>
          <a:stretch>
            <a:fillRect/>
          </a:stretch>
        </p:blipFill>
        <p:spPr bwMode="auto">
          <a:xfrm>
            <a:off x="1187450" y="1989138"/>
            <a:ext cx="6105525" cy="288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2</a:t>
            </a:r>
            <a:r>
              <a:rPr lang="en-US" b="1">
                <a:solidFill>
                  <a:srgbClr val="0000CC"/>
                </a:solidFill>
              </a:rPr>
              <a:t>5</a:t>
            </a:r>
            <a:r>
              <a:rPr lang="ru-RU" b="1">
                <a:solidFill>
                  <a:srgbClr val="0000CC"/>
                </a:solidFill>
              </a:rPr>
              <a:t>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4925" y="298450"/>
            <a:ext cx="8964613" cy="723900"/>
          </a:xfrm>
        </p:spPr>
        <p:txBody>
          <a:bodyPr/>
          <a:lstStyle/>
          <a:p>
            <a:pPr eaLnBrk="1" hangingPunct="1"/>
            <a:r>
              <a:rPr lang="ru-RU" sz="4000" smtClean="0"/>
              <a:t>Отсутствие моделей при </a:t>
            </a:r>
            <a:br>
              <a:rPr lang="ru-RU" sz="4000" smtClean="0"/>
            </a:br>
            <a:r>
              <a:rPr lang="ru-RU" sz="4000" smtClean="0"/>
              <a:t>разработке ПО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2535238"/>
            <a:ext cx="7696200" cy="3349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smtClean="0"/>
              <a:t>Не позволяет справиться с растущей сложностью разрабатываемых ПС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/>
              <a:t>Не позволяет эффективно управлять разработкой в условиях изменяющихся требований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/>
              <a:t>Создает барьеры непонимания: аналитик не понимает руководителя проекта, разработчик – аналитика, тестировщик – разработчика и пр.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/>
              <a:t>Не позволяет обеспечить контроль изменений в процессе выполнения работ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/>
              <a:t>Не позволяет избежать субъективности в оценке качества разрабатываемых продуктов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smtClean="0"/>
              <a:t>     </a:t>
            </a:r>
            <a:endParaRPr lang="ru-RU" sz="2000" i="1" smtClean="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3/25			СГАУ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82625" y="1557338"/>
            <a:ext cx="777716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b="1"/>
              <a:t>Модель (model)</a:t>
            </a:r>
            <a:r>
              <a:rPr lang="ru-RU"/>
              <a:t> – </a:t>
            </a:r>
            <a:r>
              <a:rPr lang="ru-RU" i="1"/>
              <a:t>абстракция физической системы, рассматриваемая с определенной точки зрения и представленная на некотором языке или в графической форме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404813"/>
            <a:ext cx="7880350" cy="488950"/>
          </a:xfrm>
        </p:spPr>
        <p:txBody>
          <a:bodyPr/>
          <a:lstStyle/>
          <a:p>
            <a:pPr eaLnBrk="1" hangingPunct="1"/>
            <a:r>
              <a:rPr lang="ru-RU" sz="4000" smtClean="0"/>
              <a:t>Что такое визуальное моделирование</a:t>
            </a:r>
            <a:r>
              <a:rPr lang="en-US" sz="4000" smtClean="0"/>
              <a:t>?</a:t>
            </a:r>
            <a:endParaRPr lang="ru-RU" sz="40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412875"/>
            <a:ext cx="7953375" cy="685800"/>
          </a:xfrm>
        </p:spPr>
        <p:txBody>
          <a:bodyPr/>
          <a:lstStyle/>
          <a:p>
            <a:pPr marL="0" indent="0" algn="ctr" eaLnBrk="1" hangingPunct="1">
              <a:lnSpc>
                <a:spcPct val="87000"/>
              </a:lnSpc>
              <a:spcBef>
                <a:spcPct val="0"/>
              </a:spcBef>
              <a:buSzTx/>
              <a:buFont typeface="Wingdings" pitchFamily="2" charset="2"/>
              <a:buNone/>
            </a:pPr>
            <a:r>
              <a:rPr lang="ru-RU" sz="2400" smtClean="0"/>
              <a:t>Визуальное моделирование – моделирование с использованием некоторой  графической нотации</a:t>
            </a:r>
          </a:p>
        </p:txBody>
      </p:sp>
      <p:grpSp>
        <p:nvGrpSpPr>
          <p:cNvPr id="7174" name="Group 7"/>
          <p:cNvGrpSpPr>
            <a:grpSpLocks/>
          </p:cNvGrpSpPr>
          <p:nvPr/>
        </p:nvGrpSpPr>
        <p:grpSpPr bwMode="auto">
          <a:xfrm>
            <a:off x="76200" y="3124200"/>
            <a:ext cx="822325" cy="1350963"/>
            <a:chOff x="159" y="2360"/>
            <a:chExt cx="518" cy="851"/>
          </a:xfrm>
        </p:grpSpPr>
        <p:grpSp>
          <p:nvGrpSpPr>
            <p:cNvPr id="6510" name="Group 8"/>
            <p:cNvGrpSpPr>
              <a:grpSpLocks/>
            </p:cNvGrpSpPr>
            <p:nvPr/>
          </p:nvGrpSpPr>
          <p:grpSpPr bwMode="auto">
            <a:xfrm>
              <a:off x="159" y="2424"/>
              <a:ext cx="518" cy="787"/>
              <a:chOff x="1526" y="2424"/>
              <a:chExt cx="518" cy="787"/>
            </a:xfrm>
          </p:grpSpPr>
          <p:sp>
            <p:nvSpPr>
              <p:cNvPr id="6514" name="Freeform 9"/>
              <p:cNvSpPr>
                <a:spLocks/>
              </p:cNvSpPr>
              <p:nvPr/>
            </p:nvSpPr>
            <p:spPr bwMode="auto">
              <a:xfrm>
                <a:off x="1691" y="2469"/>
                <a:ext cx="203" cy="172"/>
              </a:xfrm>
              <a:custGeom>
                <a:avLst/>
                <a:gdLst>
                  <a:gd name="T0" fmla="*/ 105 w 203"/>
                  <a:gd name="T1" fmla="*/ 39 h 172"/>
                  <a:gd name="T2" fmla="*/ 88 w 203"/>
                  <a:gd name="T3" fmla="*/ 22 h 172"/>
                  <a:gd name="T4" fmla="*/ 63 w 203"/>
                  <a:gd name="T5" fmla="*/ 9 h 172"/>
                  <a:gd name="T6" fmla="*/ 41 w 203"/>
                  <a:gd name="T7" fmla="*/ 0 h 172"/>
                  <a:gd name="T8" fmla="*/ 23 w 203"/>
                  <a:gd name="T9" fmla="*/ 2 h 172"/>
                  <a:gd name="T10" fmla="*/ 10 w 203"/>
                  <a:gd name="T11" fmla="*/ 12 h 172"/>
                  <a:gd name="T12" fmla="*/ 0 w 203"/>
                  <a:gd name="T13" fmla="*/ 42 h 172"/>
                  <a:gd name="T14" fmla="*/ 4 w 203"/>
                  <a:gd name="T15" fmla="*/ 76 h 172"/>
                  <a:gd name="T16" fmla="*/ 15 w 203"/>
                  <a:gd name="T17" fmla="*/ 109 h 172"/>
                  <a:gd name="T18" fmla="*/ 26 w 203"/>
                  <a:gd name="T19" fmla="*/ 134 h 172"/>
                  <a:gd name="T20" fmla="*/ 48 w 203"/>
                  <a:gd name="T21" fmla="*/ 160 h 172"/>
                  <a:gd name="T22" fmla="*/ 67 w 203"/>
                  <a:gd name="T23" fmla="*/ 171 h 172"/>
                  <a:gd name="T24" fmla="*/ 93 w 203"/>
                  <a:gd name="T25" fmla="*/ 171 h 172"/>
                  <a:gd name="T26" fmla="*/ 120 w 203"/>
                  <a:gd name="T27" fmla="*/ 163 h 172"/>
                  <a:gd name="T28" fmla="*/ 133 w 203"/>
                  <a:gd name="T29" fmla="*/ 145 h 172"/>
                  <a:gd name="T30" fmla="*/ 140 w 203"/>
                  <a:gd name="T31" fmla="*/ 121 h 172"/>
                  <a:gd name="T32" fmla="*/ 137 w 203"/>
                  <a:gd name="T33" fmla="*/ 91 h 172"/>
                  <a:gd name="T34" fmla="*/ 199 w 203"/>
                  <a:gd name="T35" fmla="*/ 94 h 172"/>
                  <a:gd name="T36" fmla="*/ 202 w 203"/>
                  <a:gd name="T37" fmla="*/ 81 h 172"/>
                  <a:gd name="T38" fmla="*/ 132 w 203"/>
                  <a:gd name="T39" fmla="*/ 76 h 172"/>
                  <a:gd name="T40" fmla="*/ 114 w 203"/>
                  <a:gd name="T41" fmla="*/ 45 h 172"/>
                  <a:gd name="T42" fmla="*/ 105 w 203"/>
                  <a:gd name="T43" fmla="*/ 39 h 172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03"/>
                  <a:gd name="T67" fmla="*/ 0 h 172"/>
                  <a:gd name="T68" fmla="*/ 203 w 203"/>
                  <a:gd name="T69" fmla="*/ 172 h 172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03" h="172">
                    <a:moveTo>
                      <a:pt x="105" y="39"/>
                    </a:moveTo>
                    <a:lnTo>
                      <a:pt x="88" y="22"/>
                    </a:lnTo>
                    <a:lnTo>
                      <a:pt x="63" y="9"/>
                    </a:lnTo>
                    <a:lnTo>
                      <a:pt x="41" y="0"/>
                    </a:lnTo>
                    <a:lnTo>
                      <a:pt x="23" y="2"/>
                    </a:lnTo>
                    <a:lnTo>
                      <a:pt x="10" y="12"/>
                    </a:lnTo>
                    <a:lnTo>
                      <a:pt x="0" y="42"/>
                    </a:lnTo>
                    <a:lnTo>
                      <a:pt x="4" y="76"/>
                    </a:lnTo>
                    <a:lnTo>
                      <a:pt x="15" y="109"/>
                    </a:lnTo>
                    <a:lnTo>
                      <a:pt x="26" y="134"/>
                    </a:lnTo>
                    <a:lnTo>
                      <a:pt x="48" y="160"/>
                    </a:lnTo>
                    <a:lnTo>
                      <a:pt x="67" y="171"/>
                    </a:lnTo>
                    <a:lnTo>
                      <a:pt x="93" y="171"/>
                    </a:lnTo>
                    <a:lnTo>
                      <a:pt x="120" y="163"/>
                    </a:lnTo>
                    <a:lnTo>
                      <a:pt x="133" y="145"/>
                    </a:lnTo>
                    <a:lnTo>
                      <a:pt x="140" y="121"/>
                    </a:lnTo>
                    <a:lnTo>
                      <a:pt x="137" y="91"/>
                    </a:lnTo>
                    <a:lnTo>
                      <a:pt x="199" y="94"/>
                    </a:lnTo>
                    <a:lnTo>
                      <a:pt x="202" y="81"/>
                    </a:lnTo>
                    <a:lnTo>
                      <a:pt x="132" y="76"/>
                    </a:lnTo>
                    <a:lnTo>
                      <a:pt x="114" y="45"/>
                    </a:lnTo>
                    <a:lnTo>
                      <a:pt x="105" y="39"/>
                    </a:ln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15" name="Freeform 10"/>
              <p:cNvSpPr>
                <a:spLocks/>
              </p:cNvSpPr>
              <p:nvPr/>
            </p:nvSpPr>
            <p:spPr bwMode="auto">
              <a:xfrm>
                <a:off x="1526" y="2424"/>
                <a:ext cx="233" cy="277"/>
              </a:xfrm>
              <a:custGeom>
                <a:avLst/>
                <a:gdLst>
                  <a:gd name="T0" fmla="*/ 135 w 233"/>
                  <a:gd name="T1" fmla="*/ 7 h 277"/>
                  <a:gd name="T2" fmla="*/ 165 w 233"/>
                  <a:gd name="T3" fmla="*/ 0 h 277"/>
                  <a:gd name="T4" fmla="*/ 188 w 233"/>
                  <a:gd name="T5" fmla="*/ 1 h 277"/>
                  <a:gd name="T6" fmla="*/ 205 w 233"/>
                  <a:gd name="T7" fmla="*/ 11 h 277"/>
                  <a:gd name="T8" fmla="*/ 217 w 233"/>
                  <a:gd name="T9" fmla="*/ 26 h 277"/>
                  <a:gd name="T10" fmla="*/ 213 w 233"/>
                  <a:gd name="T11" fmla="*/ 43 h 277"/>
                  <a:gd name="T12" fmla="*/ 197 w 233"/>
                  <a:gd name="T13" fmla="*/ 43 h 277"/>
                  <a:gd name="T14" fmla="*/ 201 w 233"/>
                  <a:gd name="T15" fmla="*/ 29 h 277"/>
                  <a:gd name="T16" fmla="*/ 188 w 233"/>
                  <a:gd name="T17" fmla="*/ 17 h 277"/>
                  <a:gd name="T18" fmla="*/ 175 w 233"/>
                  <a:gd name="T19" fmla="*/ 13 h 277"/>
                  <a:gd name="T20" fmla="*/ 153 w 233"/>
                  <a:gd name="T21" fmla="*/ 17 h 277"/>
                  <a:gd name="T22" fmla="*/ 162 w 233"/>
                  <a:gd name="T23" fmla="*/ 31 h 277"/>
                  <a:gd name="T24" fmla="*/ 165 w 233"/>
                  <a:gd name="T25" fmla="*/ 43 h 277"/>
                  <a:gd name="T26" fmla="*/ 162 w 233"/>
                  <a:gd name="T27" fmla="*/ 53 h 277"/>
                  <a:gd name="T28" fmla="*/ 140 w 233"/>
                  <a:gd name="T29" fmla="*/ 57 h 277"/>
                  <a:gd name="T30" fmla="*/ 116 w 233"/>
                  <a:gd name="T31" fmla="*/ 54 h 277"/>
                  <a:gd name="T32" fmla="*/ 112 w 233"/>
                  <a:gd name="T33" fmla="*/ 46 h 277"/>
                  <a:gd name="T34" fmla="*/ 87 w 233"/>
                  <a:gd name="T35" fmla="*/ 67 h 277"/>
                  <a:gd name="T36" fmla="*/ 73 w 233"/>
                  <a:gd name="T37" fmla="*/ 90 h 277"/>
                  <a:gd name="T38" fmla="*/ 53 w 233"/>
                  <a:gd name="T39" fmla="*/ 120 h 277"/>
                  <a:gd name="T40" fmla="*/ 39 w 233"/>
                  <a:gd name="T41" fmla="*/ 147 h 277"/>
                  <a:gd name="T42" fmla="*/ 33 w 233"/>
                  <a:gd name="T43" fmla="*/ 172 h 277"/>
                  <a:gd name="T44" fmla="*/ 38 w 233"/>
                  <a:gd name="T45" fmla="*/ 185 h 277"/>
                  <a:gd name="T46" fmla="*/ 61 w 233"/>
                  <a:gd name="T47" fmla="*/ 202 h 277"/>
                  <a:gd name="T48" fmla="*/ 109 w 233"/>
                  <a:gd name="T49" fmla="*/ 216 h 277"/>
                  <a:gd name="T50" fmla="*/ 135 w 233"/>
                  <a:gd name="T51" fmla="*/ 223 h 277"/>
                  <a:gd name="T52" fmla="*/ 162 w 233"/>
                  <a:gd name="T53" fmla="*/ 226 h 277"/>
                  <a:gd name="T54" fmla="*/ 201 w 233"/>
                  <a:gd name="T55" fmla="*/ 238 h 277"/>
                  <a:gd name="T56" fmla="*/ 230 w 233"/>
                  <a:gd name="T57" fmla="*/ 246 h 277"/>
                  <a:gd name="T58" fmla="*/ 232 w 233"/>
                  <a:gd name="T59" fmla="*/ 261 h 277"/>
                  <a:gd name="T60" fmla="*/ 217 w 233"/>
                  <a:gd name="T61" fmla="*/ 273 h 277"/>
                  <a:gd name="T62" fmla="*/ 200 w 233"/>
                  <a:gd name="T63" fmla="*/ 276 h 277"/>
                  <a:gd name="T64" fmla="*/ 173 w 233"/>
                  <a:gd name="T65" fmla="*/ 266 h 277"/>
                  <a:gd name="T66" fmla="*/ 112 w 233"/>
                  <a:gd name="T67" fmla="*/ 242 h 277"/>
                  <a:gd name="T68" fmla="*/ 61 w 233"/>
                  <a:gd name="T69" fmla="*/ 225 h 277"/>
                  <a:gd name="T70" fmla="*/ 26 w 233"/>
                  <a:gd name="T71" fmla="*/ 206 h 277"/>
                  <a:gd name="T72" fmla="*/ 2 w 233"/>
                  <a:gd name="T73" fmla="*/ 190 h 277"/>
                  <a:gd name="T74" fmla="*/ 0 w 233"/>
                  <a:gd name="T75" fmla="*/ 170 h 277"/>
                  <a:gd name="T76" fmla="*/ 13 w 233"/>
                  <a:gd name="T77" fmla="*/ 143 h 277"/>
                  <a:gd name="T78" fmla="*/ 39 w 233"/>
                  <a:gd name="T79" fmla="*/ 104 h 277"/>
                  <a:gd name="T80" fmla="*/ 64 w 233"/>
                  <a:gd name="T81" fmla="*/ 71 h 277"/>
                  <a:gd name="T82" fmla="*/ 95 w 233"/>
                  <a:gd name="T83" fmla="*/ 36 h 277"/>
                  <a:gd name="T84" fmla="*/ 118 w 233"/>
                  <a:gd name="T85" fmla="*/ 16 h 277"/>
                  <a:gd name="T86" fmla="*/ 147 w 233"/>
                  <a:gd name="T87" fmla="*/ 7 h 277"/>
                  <a:gd name="T88" fmla="*/ 135 w 233"/>
                  <a:gd name="T89" fmla="*/ 7 h 277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33"/>
                  <a:gd name="T136" fmla="*/ 0 h 277"/>
                  <a:gd name="T137" fmla="*/ 233 w 233"/>
                  <a:gd name="T138" fmla="*/ 277 h 277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33" h="277">
                    <a:moveTo>
                      <a:pt x="135" y="7"/>
                    </a:moveTo>
                    <a:lnTo>
                      <a:pt x="165" y="0"/>
                    </a:lnTo>
                    <a:lnTo>
                      <a:pt x="188" y="1"/>
                    </a:lnTo>
                    <a:lnTo>
                      <a:pt x="205" y="11"/>
                    </a:lnTo>
                    <a:lnTo>
                      <a:pt x="217" y="26"/>
                    </a:lnTo>
                    <a:lnTo>
                      <a:pt x="213" y="43"/>
                    </a:lnTo>
                    <a:lnTo>
                      <a:pt x="197" y="43"/>
                    </a:lnTo>
                    <a:lnTo>
                      <a:pt x="201" y="29"/>
                    </a:lnTo>
                    <a:lnTo>
                      <a:pt x="188" y="17"/>
                    </a:lnTo>
                    <a:lnTo>
                      <a:pt x="175" y="13"/>
                    </a:lnTo>
                    <a:lnTo>
                      <a:pt x="153" y="17"/>
                    </a:lnTo>
                    <a:lnTo>
                      <a:pt x="162" y="31"/>
                    </a:lnTo>
                    <a:lnTo>
                      <a:pt x="165" y="43"/>
                    </a:lnTo>
                    <a:lnTo>
                      <a:pt x="162" y="53"/>
                    </a:lnTo>
                    <a:lnTo>
                      <a:pt x="140" y="57"/>
                    </a:lnTo>
                    <a:lnTo>
                      <a:pt x="116" y="54"/>
                    </a:lnTo>
                    <a:lnTo>
                      <a:pt x="112" y="46"/>
                    </a:lnTo>
                    <a:lnTo>
                      <a:pt x="87" y="67"/>
                    </a:lnTo>
                    <a:lnTo>
                      <a:pt x="73" y="90"/>
                    </a:lnTo>
                    <a:lnTo>
                      <a:pt x="53" y="120"/>
                    </a:lnTo>
                    <a:lnTo>
                      <a:pt x="39" y="147"/>
                    </a:lnTo>
                    <a:lnTo>
                      <a:pt x="33" y="172"/>
                    </a:lnTo>
                    <a:lnTo>
                      <a:pt x="38" y="185"/>
                    </a:lnTo>
                    <a:lnTo>
                      <a:pt x="61" y="202"/>
                    </a:lnTo>
                    <a:lnTo>
                      <a:pt x="109" y="216"/>
                    </a:lnTo>
                    <a:lnTo>
                      <a:pt x="135" y="223"/>
                    </a:lnTo>
                    <a:lnTo>
                      <a:pt x="162" y="226"/>
                    </a:lnTo>
                    <a:lnTo>
                      <a:pt x="201" y="238"/>
                    </a:lnTo>
                    <a:lnTo>
                      <a:pt x="230" y="246"/>
                    </a:lnTo>
                    <a:lnTo>
                      <a:pt x="232" y="261"/>
                    </a:lnTo>
                    <a:lnTo>
                      <a:pt x="217" y="273"/>
                    </a:lnTo>
                    <a:lnTo>
                      <a:pt x="200" y="276"/>
                    </a:lnTo>
                    <a:lnTo>
                      <a:pt x="173" y="266"/>
                    </a:lnTo>
                    <a:lnTo>
                      <a:pt x="112" y="242"/>
                    </a:lnTo>
                    <a:lnTo>
                      <a:pt x="61" y="225"/>
                    </a:lnTo>
                    <a:lnTo>
                      <a:pt x="26" y="206"/>
                    </a:lnTo>
                    <a:lnTo>
                      <a:pt x="2" y="190"/>
                    </a:lnTo>
                    <a:lnTo>
                      <a:pt x="0" y="170"/>
                    </a:lnTo>
                    <a:lnTo>
                      <a:pt x="13" y="143"/>
                    </a:lnTo>
                    <a:lnTo>
                      <a:pt x="39" y="104"/>
                    </a:lnTo>
                    <a:lnTo>
                      <a:pt x="64" y="71"/>
                    </a:lnTo>
                    <a:lnTo>
                      <a:pt x="95" y="36"/>
                    </a:lnTo>
                    <a:lnTo>
                      <a:pt x="118" y="16"/>
                    </a:lnTo>
                    <a:lnTo>
                      <a:pt x="147" y="7"/>
                    </a:lnTo>
                    <a:lnTo>
                      <a:pt x="135" y="7"/>
                    </a:ln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16" name="Freeform 11"/>
              <p:cNvSpPr>
                <a:spLocks/>
              </p:cNvSpPr>
              <p:nvPr/>
            </p:nvSpPr>
            <p:spPr bwMode="auto">
              <a:xfrm>
                <a:off x="1745" y="2653"/>
                <a:ext cx="123" cy="259"/>
              </a:xfrm>
              <a:custGeom>
                <a:avLst/>
                <a:gdLst>
                  <a:gd name="T0" fmla="*/ 8 w 123"/>
                  <a:gd name="T1" fmla="*/ 20 h 259"/>
                  <a:gd name="T2" fmla="*/ 12 w 123"/>
                  <a:gd name="T3" fmla="*/ 7 h 259"/>
                  <a:gd name="T4" fmla="*/ 31 w 123"/>
                  <a:gd name="T5" fmla="*/ 0 h 259"/>
                  <a:gd name="T6" fmla="*/ 48 w 123"/>
                  <a:gd name="T7" fmla="*/ 0 h 259"/>
                  <a:gd name="T8" fmla="*/ 70 w 123"/>
                  <a:gd name="T9" fmla="*/ 10 h 259"/>
                  <a:gd name="T10" fmla="*/ 91 w 123"/>
                  <a:gd name="T11" fmla="*/ 33 h 259"/>
                  <a:gd name="T12" fmla="*/ 106 w 123"/>
                  <a:gd name="T13" fmla="*/ 57 h 259"/>
                  <a:gd name="T14" fmla="*/ 113 w 123"/>
                  <a:gd name="T15" fmla="*/ 90 h 259"/>
                  <a:gd name="T16" fmla="*/ 119 w 123"/>
                  <a:gd name="T17" fmla="*/ 129 h 259"/>
                  <a:gd name="T18" fmla="*/ 122 w 123"/>
                  <a:gd name="T19" fmla="*/ 166 h 259"/>
                  <a:gd name="T20" fmla="*/ 122 w 123"/>
                  <a:gd name="T21" fmla="*/ 214 h 259"/>
                  <a:gd name="T22" fmla="*/ 113 w 123"/>
                  <a:gd name="T23" fmla="*/ 244 h 259"/>
                  <a:gd name="T24" fmla="*/ 97 w 123"/>
                  <a:gd name="T25" fmla="*/ 255 h 259"/>
                  <a:gd name="T26" fmla="*/ 69 w 123"/>
                  <a:gd name="T27" fmla="*/ 258 h 259"/>
                  <a:gd name="T28" fmla="*/ 40 w 123"/>
                  <a:gd name="T29" fmla="*/ 257 h 259"/>
                  <a:gd name="T30" fmla="*/ 25 w 123"/>
                  <a:gd name="T31" fmla="*/ 244 h 259"/>
                  <a:gd name="T32" fmla="*/ 16 w 123"/>
                  <a:gd name="T33" fmla="*/ 221 h 259"/>
                  <a:gd name="T34" fmla="*/ 9 w 123"/>
                  <a:gd name="T35" fmla="*/ 198 h 259"/>
                  <a:gd name="T36" fmla="*/ 3 w 123"/>
                  <a:gd name="T37" fmla="*/ 156 h 259"/>
                  <a:gd name="T38" fmla="*/ 0 w 123"/>
                  <a:gd name="T39" fmla="*/ 109 h 259"/>
                  <a:gd name="T40" fmla="*/ 0 w 123"/>
                  <a:gd name="T41" fmla="*/ 54 h 259"/>
                  <a:gd name="T42" fmla="*/ 8 w 123"/>
                  <a:gd name="T43" fmla="*/ 30 h 259"/>
                  <a:gd name="T44" fmla="*/ 8 w 123"/>
                  <a:gd name="T45" fmla="*/ 20 h 259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23"/>
                  <a:gd name="T70" fmla="*/ 0 h 259"/>
                  <a:gd name="T71" fmla="*/ 123 w 123"/>
                  <a:gd name="T72" fmla="*/ 259 h 259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23" h="259">
                    <a:moveTo>
                      <a:pt x="8" y="20"/>
                    </a:moveTo>
                    <a:lnTo>
                      <a:pt x="12" y="7"/>
                    </a:lnTo>
                    <a:lnTo>
                      <a:pt x="31" y="0"/>
                    </a:lnTo>
                    <a:lnTo>
                      <a:pt x="48" y="0"/>
                    </a:lnTo>
                    <a:lnTo>
                      <a:pt x="70" y="10"/>
                    </a:lnTo>
                    <a:lnTo>
                      <a:pt x="91" y="33"/>
                    </a:lnTo>
                    <a:lnTo>
                      <a:pt x="106" y="57"/>
                    </a:lnTo>
                    <a:lnTo>
                      <a:pt x="113" y="90"/>
                    </a:lnTo>
                    <a:lnTo>
                      <a:pt x="119" y="129"/>
                    </a:lnTo>
                    <a:lnTo>
                      <a:pt x="122" y="166"/>
                    </a:lnTo>
                    <a:lnTo>
                      <a:pt x="122" y="214"/>
                    </a:lnTo>
                    <a:lnTo>
                      <a:pt x="113" y="244"/>
                    </a:lnTo>
                    <a:lnTo>
                      <a:pt x="97" y="255"/>
                    </a:lnTo>
                    <a:lnTo>
                      <a:pt x="69" y="258"/>
                    </a:lnTo>
                    <a:lnTo>
                      <a:pt x="40" y="257"/>
                    </a:lnTo>
                    <a:lnTo>
                      <a:pt x="25" y="244"/>
                    </a:lnTo>
                    <a:lnTo>
                      <a:pt x="16" y="221"/>
                    </a:lnTo>
                    <a:lnTo>
                      <a:pt x="9" y="198"/>
                    </a:lnTo>
                    <a:lnTo>
                      <a:pt x="3" y="156"/>
                    </a:lnTo>
                    <a:lnTo>
                      <a:pt x="0" y="109"/>
                    </a:lnTo>
                    <a:lnTo>
                      <a:pt x="0" y="54"/>
                    </a:lnTo>
                    <a:lnTo>
                      <a:pt x="8" y="30"/>
                    </a:lnTo>
                    <a:lnTo>
                      <a:pt x="8" y="20"/>
                    </a:ln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17" name="Freeform 12"/>
              <p:cNvSpPr>
                <a:spLocks/>
              </p:cNvSpPr>
              <p:nvPr/>
            </p:nvSpPr>
            <p:spPr bwMode="auto">
              <a:xfrm>
                <a:off x="1802" y="2660"/>
                <a:ext cx="186" cy="199"/>
              </a:xfrm>
              <a:custGeom>
                <a:avLst/>
                <a:gdLst>
                  <a:gd name="T0" fmla="*/ 10 w 186"/>
                  <a:gd name="T1" fmla="*/ 0 h 199"/>
                  <a:gd name="T2" fmla="*/ 48 w 186"/>
                  <a:gd name="T3" fmla="*/ 3 h 199"/>
                  <a:gd name="T4" fmla="*/ 87 w 186"/>
                  <a:gd name="T5" fmla="*/ 9 h 199"/>
                  <a:gd name="T6" fmla="*/ 128 w 186"/>
                  <a:gd name="T7" fmla="*/ 26 h 199"/>
                  <a:gd name="T8" fmla="*/ 157 w 186"/>
                  <a:gd name="T9" fmla="*/ 40 h 199"/>
                  <a:gd name="T10" fmla="*/ 176 w 186"/>
                  <a:gd name="T11" fmla="*/ 59 h 199"/>
                  <a:gd name="T12" fmla="*/ 185 w 186"/>
                  <a:gd name="T13" fmla="*/ 69 h 199"/>
                  <a:gd name="T14" fmla="*/ 167 w 186"/>
                  <a:gd name="T15" fmla="*/ 101 h 199"/>
                  <a:gd name="T16" fmla="*/ 140 w 186"/>
                  <a:gd name="T17" fmla="*/ 121 h 199"/>
                  <a:gd name="T18" fmla="*/ 106 w 186"/>
                  <a:gd name="T19" fmla="*/ 135 h 199"/>
                  <a:gd name="T20" fmla="*/ 89 w 186"/>
                  <a:gd name="T21" fmla="*/ 144 h 199"/>
                  <a:gd name="T22" fmla="*/ 58 w 186"/>
                  <a:gd name="T23" fmla="*/ 148 h 199"/>
                  <a:gd name="T24" fmla="*/ 57 w 186"/>
                  <a:gd name="T25" fmla="*/ 157 h 199"/>
                  <a:gd name="T26" fmla="*/ 80 w 186"/>
                  <a:gd name="T27" fmla="*/ 165 h 199"/>
                  <a:gd name="T28" fmla="*/ 114 w 186"/>
                  <a:gd name="T29" fmla="*/ 172 h 199"/>
                  <a:gd name="T30" fmla="*/ 145 w 186"/>
                  <a:gd name="T31" fmla="*/ 185 h 199"/>
                  <a:gd name="T32" fmla="*/ 133 w 186"/>
                  <a:gd name="T33" fmla="*/ 195 h 199"/>
                  <a:gd name="T34" fmla="*/ 120 w 186"/>
                  <a:gd name="T35" fmla="*/ 198 h 199"/>
                  <a:gd name="T36" fmla="*/ 100 w 186"/>
                  <a:gd name="T37" fmla="*/ 183 h 199"/>
                  <a:gd name="T38" fmla="*/ 71 w 186"/>
                  <a:gd name="T39" fmla="*/ 175 h 199"/>
                  <a:gd name="T40" fmla="*/ 48 w 186"/>
                  <a:gd name="T41" fmla="*/ 168 h 199"/>
                  <a:gd name="T42" fmla="*/ 48 w 186"/>
                  <a:gd name="T43" fmla="*/ 155 h 199"/>
                  <a:gd name="T44" fmla="*/ 53 w 186"/>
                  <a:gd name="T45" fmla="*/ 141 h 199"/>
                  <a:gd name="T46" fmla="*/ 67 w 186"/>
                  <a:gd name="T47" fmla="*/ 135 h 199"/>
                  <a:gd name="T48" fmla="*/ 114 w 186"/>
                  <a:gd name="T49" fmla="*/ 121 h 199"/>
                  <a:gd name="T50" fmla="*/ 140 w 186"/>
                  <a:gd name="T51" fmla="*/ 99 h 199"/>
                  <a:gd name="T52" fmla="*/ 159 w 186"/>
                  <a:gd name="T53" fmla="*/ 76 h 199"/>
                  <a:gd name="T54" fmla="*/ 154 w 186"/>
                  <a:gd name="T55" fmla="*/ 65 h 199"/>
                  <a:gd name="T56" fmla="*/ 140 w 186"/>
                  <a:gd name="T57" fmla="*/ 52 h 199"/>
                  <a:gd name="T58" fmla="*/ 105 w 186"/>
                  <a:gd name="T59" fmla="*/ 33 h 199"/>
                  <a:gd name="T60" fmla="*/ 62 w 186"/>
                  <a:gd name="T61" fmla="*/ 26 h 199"/>
                  <a:gd name="T62" fmla="*/ 35 w 186"/>
                  <a:gd name="T63" fmla="*/ 25 h 199"/>
                  <a:gd name="T64" fmla="*/ 10 w 186"/>
                  <a:gd name="T65" fmla="*/ 25 h 199"/>
                  <a:gd name="T66" fmla="*/ 0 w 186"/>
                  <a:gd name="T67" fmla="*/ 13 h 199"/>
                  <a:gd name="T68" fmla="*/ 10 w 186"/>
                  <a:gd name="T69" fmla="*/ 0 h 19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86"/>
                  <a:gd name="T106" fmla="*/ 0 h 199"/>
                  <a:gd name="T107" fmla="*/ 186 w 186"/>
                  <a:gd name="T108" fmla="*/ 199 h 19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86" h="199">
                    <a:moveTo>
                      <a:pt x="10" y="0"/>
                    </a:moveTo>
                    <a:lnTo>
                      <a:pt x="48" y="3"/>
                    </a:lnTo>
                    <a:lnTo>
                      <a:pt x="87" y="9"/>
                    </a:lnTo>
                    <a:lnTo>
                      <a:pt x="128" y="26"/>
                    </a:lnTo>
                    <a:lnTo>
                      <a:pt x="157" y="40"/>
                    </a:lnTo>
                    <a:lnTo>
                      <a:pt x="176" y="59"/>
                    </a:lnTo>
                    <a:lnTo>
                      <a:pt x="185" y="69"/>
                    </a:lnTo>
                    <a:lnTo>
                      <a:pt x="167" y="101"/>
                    </a:lnTo>
                    <a:lnTo>
                      <a:pt x="140" y="121"/>
                    </a:lnTo>
                    <a:lnTo>
                      <a:pt x="106" y="135"/>
                    </a:lnTo>
                    <a:lnTo>
                      <a:pt x="89" y="144"/>
                    </a:lnTo>
                    <a:lnTo>
                      <a:pt x="58" y="148"/>
                    </a:lnTo>
                    <a:lnTo>
                      <a:pt x="57" y="157"/>
                    </a:lnTo>
                    <a:lnTo>
                      <a:pt x="80" y="165"/>
                    </a:lnTo>
                    <a:lnTo>
                      <a:pt x="114" y="172"/>
                    </a:lnTo>
                    <a:lnTo>
                      <a:pt x="145" y="185"/>
                    </a:lnTo>
                    <a:lnTo>
                      <a:pt x="133" y="195"/>
                    </a:lnTo>
                    <a:lnTo>
                      <a:pt x="120" y="198"/>
                    </a:lnTo>
                    <a:lnTo>
                      <a:pt x="100" y="183"/>
                    </a:lnTo>
                    <a:lnTo>
                      <a:pt x="71" y="175"/>
                    </a:lnTo>
                    <a:lnTo>
                      <a:pt x="48" y="168"/>
                    </a:lnTo>
                    <a:lnTo>
                      <a:pt x="48" y="155"/>
                    </a:lnTo>
                    <a:lnTo>
                      <a:pt x="53" y="141"/>
                    </a:lnTo>
                    <a:lnTo>
                      <a:pt x="67" y="135"/>
                    </a:lnTo>
                    <a:lnTo>
                      <a:pt x="114" y="121"/>
                    </a:lnTo>
                    <a:lnTo>
                      <a:pt x="140" y="99"/>
                    </a:lnTo>
                    <a:lnTo>
                      <a:pt x="159" y="76"/>
                    </a:lnTo>
                    <a:lnTo>
                      <a:pt x="154" y="65"/>
                    </a:lnTo>
                    <a:lnTo>
                      <a:pt x="140" y="52"/>
                    </a:lnTo>
                    <a:lnTo>
                      <a:pt x="105" y="33"/>
                    </a:lnTo>
                    <a:lnTo>
                      <a:pt x="62" y="26"/>
                    </a:lnTo>
                    <a:lnTo>
                      <a:pt x="35" y="25"/>
                    </a:lnTo>
                    <a:lnTo>
                      <a:pt x="10" y="25"/>
                    </a:lnTo>
                    <a:lnTo>
                      <a:pt x="0" y="13"/>
                    </a:lnTo>
                    <a:lnTo>
                      <a:pt x="10" y="0"/>
                    </a:ln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18" name="Freeform 13"/>
              <p:cNvSpPr>
                <a:spLocks/>
              </p:cNvSpPr>
              <p:nvPr/>
            </p:nvSpPr>
            <p:spPr bwMode="auto">
              <a:xfrm>
                <a:off x="1816" y="2885"/>
                <a:ext cx="228" cy="321"/>
              </a:xfrm>
              <a:custGeom>
                <a:avLst/>
                <a:gdLst>
                  <a:gd name="T0" fmla="*/ 26 w 228"/>
                  <a:gd name="T1" fmla="*/ 0 h 321"/>
                  <a:gd name="T2" fmla="*/ 6 w 228"/>
                  <a:gd name="T3" fmla="*/ 0 h 321"/>
                  <a:gd name="T4" fmla="*/ 0 w 228"/>
                  <a:gd name="T5" fmla="*/ 23 h 321"/>
                  <a:gd name="T6" fmla="*/ 15 w 228"/>
                  <a:gd name="T7" fmla="*/ 36 h 321"/>
                  <a:gd name="T8" fmla="*/ 62 w 228"/>
                  <a:gd name="T9" fmla="*/ 68 h 321"/>
                  <a:gd name="T10" fmla="*/ 103 w 228"/>
                  <a:gd name="T11" fmla="*/ 109 h 321"/>
                  <a:gd name="T12" fmla="*/ 130 w 228"/>
                  <a:gd name="T13" fmla="*/ 151 h 321"/>
                  <a:gd name="T14" fmla="*/ 134 w 228"/>
                  <a:gd name="T15" fmla="*/ 178 h 321"/>
                  <a:gd name="T16" fmla="*/ 132 w 228"/>
                  <a:gd name="T17" fmla="*/ 198 h 321"/>
                  <a:gd name="T18" fmla="*/ 121 w 228"/>
                  <a:gd name="T19" fmla="*/ 243 h 321"/>
                  <a:gd name="T20" fmla="*/ 106 w 228"/>
                  <a:gd name="T21" fmla="*/ 279 h 321"/>
                  <a:gd name="T22" fmla="*/ 93 w 228"/>
                  <a:gd name="T23" fmla="*/ 301 h 321"/>
                  <a:gd name="T24" fmla="*/ 90 w 228"/>
                  <a:gd name="T25" fmla="*/ 314 h 321"/>
                  <a:gd name="T26" fmla="*/ 103 w 228"/>
                  <a:gd name="T27" fmla="*/ 314 h 321"/>
                  <a:gd name="T28" fmla="*/ 123 w 228"/>
                  <a:gd name="T29" fmla="*/ 309 h 321"/>
                  <a:gd name="T30" fmla="*/ 130 w 228"/>
                  <a:gd name="T31" fmla="*/ 310 h 321"/>
                  <a:gd name="T32" fmla="*/ 172 w 228"/>
                  <a:gd name="T33" fmla="*/ 312 h 321"/>
                  <a:gd name="T34" fmla="*/ 205 w 228"/>
                  <a:gd name="T35" fmla="*/ 320 h 321"/>
                  <a:gd name="T36" fmla="*/ 216 w 228"/>
                  <a:gd name="T37" fmla="*/ 316 h 321"/>
                  <a:gd name="T38" fmla="*/ 227 w 228"/>
                  <a:gd name="T39" fmla="*/ 299 h 321"/>
                  <a:gd name="T40" fmla="*/ 216 w 228"/>
                  <a:gd name="T41" fmla="*/ 290 h 321"/>
                  <a:gd name="T42" fmla="*/ 168 w 228"/>
                  <a:gd name="T43" fmla="*/ 289 h 321"/>
                  <a:gd name="T44" fmla="*/ 134 w 228"/>
                  <a:gd name="T45" fmla="*/ 293 h 321"/>
                  <a:gd name="T46" fmla="*/ 116 w 228"/>
                  <a:gd name="T47" fmla="*/ 299 h 321"/>
                  <a:gd name="T48" fmla="*/ 119 w 228"/>
                  <a:gd name="T49" fmla="*/ 284 h 321"/>
                  <a:gd name="T50" fmla="*/ 137 w 228"/>
                  <a:gd name="T51" fmla="*/ 261 h 321"/>
                  <a:gd name="T52" fmla="*/ 151 w 228"/>
                  <a:gd name="T53" fmla="*/ 224 h 321"/>
                  <a:gd name="T54" fmla="*/ 163 w 228"/>
                  <a:gd name="T55" fmla="*/ 194 h 321"/>
                  <a:gd name="T56" fmla="*/ 155 w 228"/>
                  <a:gd name="T57" fmla="*/ 158 h 321"/>
                  <a:gd name="T58" fmla="*/ 141 w 228"/>
                  <a:gd name="T59" fmla="*/ 121 h 321"/>
                  <a:gd name="T60" fmla="*/ 114 w 228"/>
                  <a:gd name="T61" fmla="*/ 78 h 321"/>
                  <a:gd name="T62" fmla="*/ 76 w 228"/>
                  <a:gd name="T63" fmla="*/ 38 h 321"/>
                  <a:gd name="T64" fmla="*/ 44 w 228"/>
                  <a:gd name="T65" fmla="*/ 10 h 321"/>
                  <a:gd name="T66" fmla="*/ 26 w 228"/>
                  <a:gd name="T67" fmla="*/ 0 h 32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28"/>
                  <a:gd name="T103" fmla="*/ 0 h 321"/>
                  <a:gd name="T104" fmla="*/ 228 w 228"/>
                  <a:gd name="T105" fmla="*/ 321 h 32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28" h="321">
                    <a:moveTo>
                      <a:pt x="26" y="0"/>
                    </a:moveTo>
                    <a:lnTo>
                      <a:pt x="6" y="0"/>
                    </a:lnTo>
                    <a:lnTo>
                      <a:pt x="0" y="23"/>
                    </a:lnTo>
                    <a:lnTo>
                      <a:pt x="15" y="36"/>
                    </a:lnTo>
                    <a:lnTo>
                      <a:pt x="62" y="68"/>
                    </a:lnTo>
                    <a:lnTo>
                      <a:pt x="103" y="109"/>
                    </a:lnTo>
                    <a:lnTo>
                      <a:pt x="130" y="151"/>
                    </a:lnTo>
                    <a:lnTo>
                      <a:pt x="134" y="178"/>
                    </a:lnTo>
                    <a:lnTo>
                      <a:pt x="132" y="198"/>
                    </a:lnTo>
                    <a:lnTo>
                      <a:pt x="121" y="243"/>
                    </a:lnTo>
                    <a:lnTo>
                      <a:pt x="106" y="279"/>
                    </a:lnTo>
                    <a:lnTo>
                      <a:pt x="93" y="301"/>
                    </a:lnTo>
                    <a:lnTo>
                      <a:pt x="90" y="314"/>
                    </a:lnTo>
                    <a:lnTo>
                      <a:pt x="103" y="314"/>
                    </a:lnTo>
                    <a:lnTo>
                      <a:pt x="123" y="309"/>
                    </a:lnTo>
                    <a:lnTo>
                      <a:pt x="130" y="310"/>
                    </a:lnTo>
                    <a:lnTo>
                      <a:pt x="172" y="312"/>
                    </a:lnTo>
                    <a:lnTo>
                      <a:pt x="205" y="320"/>
                    </a:lnTo>
                    <a:lnTo>
                      <a:pt x="216" y="316"/>
                    </a:lnTo>
                    <a:lnTo>
                      <a:pt x="227" y="299"/>
                    </a:lnTo>
                    <a:lnTo>
                      <a:pt x="216" y="290"/>
                    </a:lnTo>
                    <a:lnTo>
                      <a:pt x="168" y="289"/>
                    </a:lnTo>
                    <a:lnTo>
                      <a:pt x="134" y="293"/>
                    </a:lnTo>
                    <a:lnTo>
                      <a:pt x="116" y="299"/>
                    </a:lnTo>
                    <a:lnTo>
                      <a:pt x="119" y="284"/>
                    </a:lnTo>
                    <a:lnTo>
                      <a:pt x="137" y="261"/>
                    </a:lnTo>
                    <a:lnTo>
                      <a:pt x="151" y="224"/>
                    </a:lnTo>
                    <a:lnTo>
                      <a:pt x="163" y="194"/>
                    </a:lnTo>
                    <a:lnTo>
                      <a:pt x="155" y="158"/>
                    </a:lnTo>
                    <a:lnTo>
                      <a:pt x="141" y="121"/>
                    </a:lnTo>
                    <a:lnTo>
                      <a:pt x="114" y="78"/>
                    </a:lnTo>
                    <a:lnTo>
                      <a:pt x="76" y="38"/>
                    </a:lnTo>
                    <a:lnTo>
                      <a:pt x="44" y="10"/>
                    </a:lnTo>
                    <a:lnTo>
                      <a:pt x="26" y="0"/>
                    </a:ln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19" name="Freeform 14"/>
              <p:cNvSpPr>
                <a:spLocks/>
              </p:cNvSpPr>
              <p:nvPr/>
            </p:nvSpPr>
            <p:spPr bwMode="auto">
              <a:xfrm>
                <a:off x="1674" y="2884"/>
                <a:ext cx="153" cy="327"/>
              </a:xfrm>
              <a:custGeom>
                <a:avLst/>
                <a:gdLst>
                  <a:gd name="T0" fmla="*/ 105 w 153"/>
                  <a:gd name="T1" fmla="*/ 0 h 327"/>
                  <a:gd name="T2" fmla="*/ 86 w 153"/>
                  <a:gd name="T3" fmla="*/ 31 h 327"/>
                  <a:gd name="T4" fmla="*/ 73 w 153"/>
                  <a:gd name="T5" fmla="*/ 76 h 327"/>
                  <a:gd name="T6" fmla="*/ 57 w 153"/>
                  <a:gd name="T7" fmla="*/ 125 h 327"/>
                  <a:gd name="T8" fmla="*/ 42 w 153"/>
                  <a:gd name="T9" fmla="*/ 176 h 327"/>
                  <a:gd name="T10" fmla="*/ 42 w 153"/>
                  <a:gd name="T11" fmla="*/ 194 h 327"/>
                  <a:gd name="T12" fmla="*/ 57 w 153"/>
                  <a:gd name="T13" fmla="*/ 227 h 327"/>
                  <a:gd name="T14" fmla="*/ 77 w 153"/>
                  <a:gd name="T15" fmla="*/ 245 h 327"/>
                  <a:gd name="T16" fmla="*/ 96 w 153"/>
                  <a:gd name="T17" fmla="*/ 267 h 327"/>
                  <a:gd name="T18" fmla="*/ 110 w 153"/>
                  <a:gd name="T19" fmla="*/ 283 h 327"/>
                  <a:gd name="T20" fmla="*/ 104 w 153"/>
                  <a:gd name="T21" fmla="*/ 291 h 327"/>
                  <a:gd name="T22" fmla="*/ 70 w 153"/>
                  <a:gd name="T23" fmla="*/ 294 h 327"/>
                  <a:gd name="T24" fmla="*/ 16 w 153"/>
                  <a:gd name="T25" fmla="*/ 301 h 327"/>
                  <a:gd name="T26" fmla="*/ 0 w 153"/>
                  <a:gd name="T27" fmla="*/ 311 h 327"/>
                  <a:gd name="T28" fmla="*/ 13 w 153"/>
                  <a:gd name="T29" fmla="*/ 320 h 327"/>
                  <a:gd name="T30" fmla="*/ 44 w 153"/>
                  <a:gd name="T31" fmla="*/ 326 h 327"/>
                  <a:gd name="T32" fmla="*/ 79 w 153"/>
                  <a:gd name="T33" fmla="*/ 313 h 327"/>
                  <a:gd name="T34" fmla="*/ 105 w 153"/>
                  <a:gd name="T35" fmla="*/ 304 h 327"/>
                  <a:gd name="T36" fmla="*/ 139 w 153"/>
                  <a:gd name="T37" fmla="*/ 301 h 327"/>
                  <a:gd name="T38" fmla="*/ 152 w 153"/>
                  <a:gd name="T39" fmla="*/ 298 h 327"/>
                  <a:gd name="T40" fmla="*/ 147 w 153"/>
                  <a:gd name="T41" fmla="*/ 287 h 327"/>
                  <a:gd name="T42" fmla="*/ 110 w 153"/>
                  <a:gd name="T43" fmla="*/ 258 h 327"/>
                  <a:gd name="T44" fmla="*/ 87 w 153"/>
                  <a:gd name="T45" fmla="*/ 228 h 327"/>
                  <a:gd name="T46" fmla="*/ 69 w 153"/>
                  <a:gd name="T47" fmla="*/ 208 h 327"/>
                  <a:gd name="T48" fmla="*/ 66 w 153"/>
                  <a:gd name="T49" fmla="*/ 189 h 327"/>
                  <a:gd name="T50" fmla="*/ 75 w 153"/>
                  <a:gd name="T51" fmla="*/ 156 h 327"/>
                  <a:gd name="T52" fmla="*/ 95 w 153"/>
                  <a:gd name="T53" fmla="*/ 122 h 327"/>
                  <a:gd name="T54" fmla="*/ 117 w 153"/>
                  <a:gd name="T55" fmla="*/ 64 h 327"/>
                  <a:gd name="T56" fmla="*/ 136 w 153"/>
                  <a:gd name="T57" fmla="*/ 30 h 327"/>
                  <a:gd name="T58" fmla="*/ 134 w 153"/>
                  <a:gd name="T59" fmla="*/ 10 h 327"/>
                  <a:gd name="T60" fmla="*/ 117 w 153"/>
                  <a:gd name="T61" fmla="*/ 0 h 327"/>
                  <a:gd name="T62" fmla="*/ 105 w 153"/>
                  <a:gd name="T63" fmla="*/ 0 h 32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53"/>
                  <a:gd name="T97" fmla="*/ 0 h 327"/>
                  <a:gd name="T98" fmla="*/ 153 w 153"/>
                  <a:gd name="T99" fmla="*/ 327 h 32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53" h="327">
                    <a:moveTo>
                      <a:pt x="105" y="0"/>
                    </a:moveTo>
                    <a:lnTo>
                      <a:pt x="86" y="31"/>
                    </a:lnTo>
                    <a:lnTo>
                      <a:pt x="73" y="76"/>
                    </a:lnTo>
                    <a:lnTo>
                      <a:pt x="57" y="125"/>
                    </a:lnTo>
                    <a:lnTo>
                      <a:pt x="42" y="176"/>
                    </a:lnTo>
                    <a:lnTo>
                      <a:pt x="42" y="194"/>
                    </a:lnTo>
                    <a:lnTo>
                      <a:pt x="57" y="227"/>
                    </a:lnTo>
                    <a:lnTo>
                      <a:pt x="77" y="245"/>
                    </a:lnTo>
                    <a:lnTo>
                      <a:pt x="96" y="267"/>
                    </a:lnTo>
                    <a:lnTo>
                      <a:pt x="110" y="283"/>
                    </a:lnTo>
                    <a:lnTo>
                      <a:pt x="104" y="291"/>
                    </a:lnTo>
                    <a:lnTo>
                      <a:pt x="70" y="294"/>
                    </a:lnTo>
                    <a:lnTo>
                      <a:pt x="16" y="301"/>
                    </a:lnTo>
                    <a:lnTo>
                      <a:pt x="0" y="311"/>
                    </a:lnTo>
                    <a:lnTo>
                      <a:pt x="13" y="320"/>
                    </a:lnTo>
                    <a:lnTo>
                      <a:pt x="44" y="326"/>
                    </a:lnTo>
                    <a:lnTo>
                      <a:pt x="79" y="313"/>
                    </a:lnTo>
                    <a:lnTo>
                      <a:pt x="105" y="304"/>
                    </a:lnTo>
                    <a:lnTo>
                      <a:pt x="139" y="301"/>
                    </a:lnTo>
                    <a:lnTo>
                      <a:pt x="152" y="298"/>
                    </a:lnTo>
                    <a:lnTo>
                      <a:pt x="147" y="287"/>
                    </a:lnTo>
                    <a:lnTo>
                      <a:pt x="110" y="258"/>
                    </a:lnTo>
                    <a:lnTo>
                      <a:pt x="87" y="228"/>
                    </a:lnTo>
                    <a:lnTo>
                      <a:pt x="69" y="208"/>
                    </a:lnTo>
                    <a:lnTo>
                      <a:pt x="66" y="189"/>
                    </a:lnTo>
                    <a:lnTo>
                      <a:pt x="75" y="156"/>
                    </a:lnTo>
                    <a:lnTo>
                      <a:pt x="95" y="122"/>
                    </a:lnTo>
                    <a:lnTo>
                      <a:pt x="117" y="64"/>
                    </a:lnTo>
                    <a:lnTo>
                      <a:pt x="136" y="30"/>
                    </a:lnTo>
                    <a:lnTo>
                      <a:pt x="134" y="10"/>
                    </a:lnTo>
                    <a:lnTo>
                      <a:pt x="117" y="0"/>
                    </a:lnTo>
                    <a:lnTo>
                      <a:pt x="105" y="0"/>
                    </a:ln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511" name="Group 15"/>
            <p:cNvGrpSpPr>
              <a:grpSpLocks/>
            </p:cNvGrpSpPr>
            <p:nvPr/>
          </p:nvGrpSpPr>
          <p:grpSpPr bwMode="auto">
            <a:xfrm>
              <a:off x="476" y="2360"/>
              <a:ext cx="94" cy="97"/>
              <a:chOff x="1837" y="2360"/>
              <a:chExt cx="94" cy="97"/>
            </a:xfrm>
          </p:grpSpPr>
          <p:sp>
            <p:nvSpPr>
              <p:cNvPr id="6512" name="Freeform 16"/>
              <p:cNvSpPr>
                <a:spLocks/>
              </p:cNvSpPr>
              <p:nvPr/>
            </p:nvSpPr>
            <p:spPr bwMode="auto">
              <a:xfrm>
                <a:off x="1855" y="2360"/>
                <a:ext cx="76" cy="68"/>
              </a:xfrm>
              <a:custGeom>
                <a:avLst/>
                <a:gdLst>
                  <a:gd name="T0" fmla="*/ 9 w 76"/>
                  <a:gd name="T1" fmla="*/ 3 h 68"/>
                  <a:gd name="T2" fmla="*/ 29 w 76"/>
                  <a:gd name="T3" fmla="*/ 0 h 68"/>
                  <a:gd name="T4" fmla="*/ 49 w 76"/>
                  <a:gd name="T5" fmla="*/ 1 h 68"/>
                  <a:gd name="T6" fmla="*/ 66 w 76"/>
                  <a:gd name="T7" fmla="*/ 7 h 68"/>
                  <a:gd name="T8" fmla="*/ 75 w 76"/>
                  <a:gd name="T9" fmla="*/ 20 h 68"/>
                  <a:gd name="T10" fmla="*/ 75 w 76"/>
                  <a:gd name="T11" fmla="*/ 29 h 68"/>
                  <a:gd name="T12" fmla="*/ 66 w 76"/>
                  <a:gd name="T13" fmla="*/ 43 h 68"/>
                  <a:gd name="T14" fmla="*/ 51 w 76"/>
                  <a:gd name="T15" fmla="*/ 51 h 68"/>
                  <a:gd name="T16" fmla="*/ 29 w 76"/>
                  <a:gd name="T17" fmla="*/ 51 h 68"/>
                  <a:gd name="T18" fmla="*/ 16 w 76"/>
                  <a:gd name="T19" fmla="*/ 57 h 68"/>
                  <a:gd name="T20" fmla="*/ 12 w 76"/>
                  <a:gd name="T21" fmla="*/ 67 h 68"/>
                  <a:gd name="T22" fmla="*/ 0 w 76"/>
                  <a:gd name="T23" fmla="*/ 64 h 68"/>
                  <a:gd name="T24" fmla="*/ 5 w 76"/>
                  <a:gd name="T25" fmla="*/ 51 h 68"/>
                  <a:gd name="T26" fmla="*/ 20 w 76"/>
                  <a:gd name="T27" fmla="*/ 43 h 68"/>
                  <a:gd name="T28" fmla="*/ 47 w 76"/>
                  <a:gd name="T29" fmla="*/ 41 h 68"/>
                  <a:gd name="T30" fmla="*/ 57 w 76"/>
                  <a:gd name="T31" fmla="*/ 33 h 68"/>
                  <a:gd name="T32" fmla="*/ 60 w 76"/>
                  <a:gd name="T33" fmla="*/ 21 h 68"/>
                  <a:gd name="T34" fmla="*/ 49 w 76"/>
                  <a:gd name="T35" fmla="*/ 10 h 68"/>
                  <a:gd name="T36" fmla="*/ 31 w 76"/>
                  <a:gd name="T37" fmla="*/ 10 h 68"/>
                  <a:gd name="T38" fmla="*/ 12 w 76"/>
                  <a:gd name="T39" fmla="*/ 13 h 68"/>
                  <a:gd name="T40" fmla="*/ 5 w 76"/>
                  <a:gd name="T41" fmla="*/ 10 h 68"/>
                  <a:gd name="T42" fmla="*/ 9 w 76"/>
                  <a:gd name="T43" fmla="*/ 3 h 6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76"/>
                  <a:gd name="T67" fmla="*/ 0 h 68"/>
                  <a:gd name="T68" fmla="*/ 76 w 76"/>
                  <a:gd name="T69" fmla="*/ 68 h 68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76" h="68">
                    <a:moveTo>
                      <a:pt x="9" y="3"/>
                    </a:moveTo>
                    <a:lnTo>
                      <a:pt x="29" y="0"/>
                    </a:lnTo>
                    <a:lnTo>
                      <a:pt x="49" y="1"/>
                    </a:lnTo>
                    <a:lnTo>
                      <a:pt x="66" y="7"/>
                    </a:lnTo>
                    <a:lnTo>
                      <a:pt x="75" y="20"/>
                    </a:lnTo>
                    <a:lnTo>
                      <a:pt x="75" y="29"/>
                    </a:lnTo>
                    <a:lnTo>
                      <a:pt x="66" y="43"/>
                    </a:lnTo>
                    <a:lnTo>
                      <a:pt x="51" y="51"/>
                    </a:lnTo>
                    <a:lnTo>
                      <a:pt x="29" y="51"/>
                    </a:lnTo>
                    <a:lnTo>
                      <a:pt x="16" y="57"/>
                    </a:lnTo>
                    <a:lnTo>
                      <a:pt x="12" y="67"/>
                    </a:lnTo>
                    <a:lnTo>
                      <a:pt x="0" y="64"/>
                    </a:lnTo>
                    <a:lnTo>
                      <a:pt x="5" y="51"/>
                    </a:lnTo>
                    <a:lnTo>
                      <a:pt x="20" y="43"/>
                    </a:lnTo>
                    <a:lnTo>
                      <a:pt x="47" y="41"/>
                    </a:lnTo>
                    <a:lnTo>
                      <a:pt x="57" y="33"/>
                    </a:lnTo>
                    <a:lnTo>
                      <a:pt x="60" y="21"/>
                    </a:lnTo>
                    <a:lnTo>
                      <a:pt x="49" y="10"/>
                    </a:lnTo>
                    <a:lnTo>
                      <a:pt x="31" y="10"/>
                    </a:lnTo>
                    <a:lnTo>
                      <a:pt x="12" y="13"/>
                    </a:lnTo>
                    <a:lnTo>
                      <a:pt x="5" y="10"/>
                    </a:lnTo>
                    <a:lnTo>
                      <a:pt x="9" y="3"/>
                    </a:ln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13" name="Freeform 17"/>
              <p:cNvSpPr>
                <a:spLocks/>
              </p:cNvSpPr>
              <p:nvPr/>
            </p:nvSpPr>
            <p:spPr bwMode="auto">
              <a:xfrm>
                <a:off x="1837" y="2438"/>
                <a:ext cx="24" cy="19"/>
              </a:xfrm>
              <a:custGeom>
                <a:avLst/>
                <a:gdLst>
                  <a:gd name="T0" fmla="*/ 23 w 24"/>
                  <a:gd name="T1" fmla="*/ 1 h 19"/>
                  <a:gd name="T2" fmla="*/ 11 w 24"/>
                  <a:gd name="T3" fmla="*/ 0 h 19"/>
                  <a:gd name="T4" fmla="*/ 3 w 24"/>
                  <a:gd name="T5" fmla="*/ 7 h 19"/>
                  <a:gd name="T6" fmla="*/ 0 w 24"/>
                  <a:gd name="T7" fmla="*/ 17 h 19"/>
                  <a:gd name="T8" fmla="*/ 11 w 24"/>
                  <a:gd name="T9" fmla="*/ 18 h 19"/>
                  <a:gd name="T10" fmla="*/ 21 w 24"/>
                  <a:gd name="T11" fmla="*/ 13 h 19"/>
                  <a:gd name="T12" fmla="*/ 23 w 24"/>
                  <a:gd name="T13" fmla="*/ 1 h 1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4"/>
                  <a:gd name="T22" fmla="*/ 0 h 19"/>
                  <a:gd name="T23" fmla="*/ 24 w 24"/>
                  <a:gd name="T24" fmla="*/ 19 h 1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4" h="19">
                    <a:moveTo>
                      <a:pt x="23" y="1"/>
                    </a:moveTo>
                    <a:lnTo>
                      <a:pt x="11" y="0"/>
                    </a:lnTo>
                    <a:lnTo>
                      <a:pt x="3" y="7"/>
                    </a:lnTo>
                    <a:lnTo>
                      <a:pt x="0" y="17"/>
                    </a:lnTo>
                    <a:lnTo>
                      <a:pt x="11" y="18"/>
                    </a:lnTo>
                    <a:lnTo>
                      <a:pt x="21" y="13"/>
                    </a:lnTo>
                    <a:lnTo>
                      <a:pt x="23" y="1"/>
                    </a:ln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1692275" y="2420938"/>
            <a:ext cx="5543550" cy="3200400"/>
          </a:xfrm>
          <a:prstGeom prst="rect">
            <a:avLst/>
          </a:prstGeom>
          <a:solidFill>
            <a:srgbClr val="FFFFCC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200" b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150" name="Rectangle 21"/>
          <p:cNvSpPr>
            <a:spLocks noChangeArrowheads="1"/>
          </p:cNvSpPr>
          <p:nvPr/>
        </p:nvSpPr>
        <p:spPr bwMode="auto">
          <a:xfrm>
            <a:off x="2546350" y="3246438"/>
            <a:ext cx="1504950" cy="1641475"/>
          </a:xfrm>
          <a:prstGeom prst="rect">
            <a:avLst/>
          </a:prstGeom>
          <a:solidFill>
            <a:srgbClr val="C0C0C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51" name="Rectangle 22"/>
          <p:cNvSpPr>
            <a:spLocks noChangeArrowheads="1"/>
          </p:cNvSpPr>
          <p:nvPr/>
        </p:nvSpPr>
        <p:spPr bwMode="auto">
          <a:xfrm>
            <a:off x="3592513" y="3444875"/>
            <a:ext cx="460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sz="1600" b="1">
                <a:latin typeface="Arial Narrow" pitchFamily="34" charset="0"/>
              </a:rPr>
              <a:t> </a:t>
            </a:r>
          </a:p>
        </p:txBody>
      </p:sp>
      <p:grpSp>
        <p:nvGrpSpPr>
          <p:cNvPr id="6152" name="Group 23"/>
          <p:cNvGrpSpPr>
            <a:grpSpLocks/>
          </p:cNvGrpSpPr>
          <p:nvPr/>
        </p:nvGrpSpPr>
        <p:grpSpPr bwMode="auto">
          <a:xfrm>
            <a:off x="2619375" y="3448050"/>
            <a:ext cx="1357313" cy="1022350"/>
            <a:chOff x="1554" y="2162"/>
            <a:chExt cx="1586" cy="975"/>
          </a:xfrm>
        </p:grpSpPr>
        <p:grpSp>
          <p:nvGrpSpPr>
            <p:cNvPr id="6314" name="Group 24"/>
            <p:cNvGrpSpPr>
              <a:grpSpLocks/>
            </p:cNvGrpSpPr>
            <p:nvPr/>
          </p:nvGrpSpPr>
          <p:grpSpPr bwMode="auto">
            <a:xfrm>
              <a:off x="2198" y="2576"/>
              <a:ext cx="942" cy="525"/>
              <a:chOff x="2198" y="2576"/>
              <a:chExt cx="942" cy="525"/>
            </a:xfrm>
          </p:grpSpPr>
          <p:grpSp>
            <p:nvGrpSpPr>
              <p:cNvPr id="6501" name="Group 25"/>
              <p:cNvGrpSpPr>
                <a:grpSpLocks/>
              </p:cNvGrpSpPr>
              <p:nvPr/>
            </p:nvGrpSpPr>
            <p:grpSpPr bwMode="auto">
              <a:xfrm>
                <a:off x="2834" y="2707"/>
                <a:ext cx="306" cy="356"/>
                <a:chOff x="2834" y="2707"/>
                <a:chExt cx="306" cy="356"/>
              </a:xfrm>
            </p:grpSpPr>
            <p:sp>
              <p:nvSpPr>
                <p:cNvPr id="6508" name="Freeform 26"/>
                <p:cNvSpPr>
                  <a:spLocks/>
                </p:cNvSpPr>
                <p:nvPr/>
              </p:nvSpPr>
              <p:spPr bwMode="auto">
                <a:xfrm>
                  <a:off x="2834" y="2707"/>
                  <a:ext cx="306" cy="356"/>
                </a:xfrm>
                <a:custGeom>
                  <a:avLst/>
                  <a:gdLst>
                    <a:gd name="T0" fmla="*/ 0 w 919"/>
                    <a:gd name="T1" fmla="*/ 0 h 1068"/>
                    <a:gd name="T2" fmla="*/ 0 w 919"/>
                    <a:gd name="T3" fmla="*/ 0 h 1068"/>
                    <a:gd name="T4" fmla="*/ 0 w 919"/>
                    <a:gd name="T5" fmla="*/ 0 h 1068"/>
                    <a:gd name="T6" fmla="*/ 0 w 919"/>
                    <a:gd name="T7" fmla="*/ 0 h 1068"/>
                    <a:gd name="T8" fmla="*/ 0 w 919"/>
                    <a:gd name="T9" fmla="*/ 0 h 1068"/>
                    <a:gd name="T10" fmla="*/ 0 w 919"/>
                    <a:gd name="T11" fmla="*/ 0 h 1068"/>
                    <a:gd name="T12" fmla="*/ 0 w 919"/>
                    <a:gd name="T13" fmla="*/ 0 h 1068"/>
                    <a:gd name="T14" fmla="*/ 0 w 919"/>
                    <a:gd name="T15" fmla="*/ 0 h 1068"/>
                    <a:gd name="T16" fmla="*/ 0 w 919"/>
                    <a:gd name="T17" fmla="*/ 0 h 1068"/>
                    <a:gd name="T18" fmla="*/ 0 w 919"/>
                    <a:gd name="T19" fmla="*/ 0 h 1068"/>
                    <a:gd name="T20" fmla="*/ 0 w 919"/>
                    <a:gd name="T21" fmla="*/ 0 h 1068"/>
                    <a:gd name="T22" fmla="*/ 0 w 919"/>
                    <a:gd name="T23" fmla="*/ 0 h 1068"/>
                    <a:gd name="T24" fmla="*/ 0 w 919"/>
                    <a:gd name="T25" fmla="*/ 0 h 1068"/>
                    <a:gd name="T26" fmla="*/ 0 w 919"/>
                    <a:gd name="T27" fmla="*/ 0 h 1068"/>
                    <a:gd name="T28" fmla="*/ 0 w 919"/>
                    <a:gd name="T29" fmla="*/ 0 h 1068"/>
                    <a:gd name="T30" fmla="*/ 0 w 919"/>
                    <a:gd name="T31" fmla="*/ 0 h 1068"/>
                    <a:gd name="T32" fmla="*/ 0 w 919"/>
                    <a:gd name="T33" fmla="*/ 0 h 1068"/>
                    <a:gd name="T34" fmla="*/ 0 w 919"/>
                    <a:gd name="T35" fmla="*/ 0 h 1068"/>
                    <a:gd name="T36" fmla="*/ 0 w 919"/>
                    <a:gd name="T37" fmla="*/ 0 h 1068"/>
                    <a:gd name="T38" fmla="*/ 0 w 919"/>
                    <a:gd name="T39" fmla="*/ 0 h 1068"/>
                    <a:gd name="T40" fmla="*/ 0 w 919"/>
                    <a:gd name="T41" fmla="*/ 0 h 1068"/>
                    <a:gd name="T42" fmla="*/ 0 w 919"/>
                    <a:gd name="T43" fmla="*/ 0 h 1068"/>
                    <a:gd name="T44" fmla="*/ 0 w 919"/>
                    <a:gd name="T45" fmla="*/ 0 h 1068"/>
                    <a:gd name="T46" fmla="*/ 0 w 919"/>
                    <a:gd name="T47" fmla="*/ 0 h 1068"/>
                    <a:gd name="T48" fmla="*/ 0 w 919"/>
                    <a:gd name="T49" fmla="*/ 0 h 1068"/>
                    <a:gd name="T50" fmla="*/ 0 w 919"/>
                    <a:gd name="T51" fmla="*/ 0 h 1068"/>
                    <a:gd name="T52" fmla="*/ 0 w 919"/>
                    <a:gd name="T53" fmla="*/ 0 h 1068"/>
                    <a:gd name="T54" fmla="*/ 0 w 919"/>
                    <a:gd name="T55" fmla="*/ 0 h 1068"/>
                    <a:gd name="T56" fmla="*/ 0 w 919"/>
                    <a:gd name="T57" fmla="*/ 0 h 1068"/>
                    <a:gd name="T58" fmla="*/ 0 w 919"/>
                    <a:gd name="T59" fmla="*/ 0 h 1068"/>
                    <a:gd name="T60" fmla="*/ 0 w 919"/>
                    <a:gd name="T61" fmla="*/ 0 h 1068"/>
                    <a:gd name="T62" fmla="*/ 0 w 919"/>
                    <a:gd name="T63" fmla="*/ 0 h 1068"/>
                    <a:gd name="T64" fmla="*/ 0 w 919"/>
                    <a:gd name="T65" fmla="*/ 0 h 1068"/>
                    <a:gd name="T66" fmla="*/ 0 w 919"/>
                    <a:gd name="T67" fmla="*/ 0 h 1068"/>
                    <a:gd name="T68" fmla="*/ 0 w 919"/>
                    <a:gd name="T69" fmla="*/ 0 h 1068"/>
                    <a:gd name="T70" fmla="*/ 0 w 919"/>
                    <a:gd name="T71" fmla="*/ 0 h 1068"/>
                    <a:gd name="T72" fmla="*/ 0 w 919"/>
                    <a:gd name="T73" fmla="*/ 0 h 1068"/>
                    <a:gd name="T74" fmla="*/ 0 w 919"/>
                    <a:gd name="T75" fmla="*/ 0 h 1068"/>
                    <a:gd name="T76" fmla="*/ 0 w 919"/>
                    <a:gd name="T77" fmla="*/ 0 h 1068"/>
                    <a:gd name="T78" fmla="*/ 0 w 919"/>
                    <a:gd name="T79" fmla="*/ 0 h 1068"/>
                    <a:gd name="T80" fmla="*/ 0 w 919"/>
                    <a:gd name="T81" fmla="*/ 0 h 1068"/>
                    <a:gd name="T82" fmla="*/ 0 w 919"/>
                    <a:gd name="T83" fmla="*/ 0 h 1068"/>
                    <a:gd name="T84" fmla="*/ 0 w 919"/>
                    <a:gd name="T85" fmla="*/ 0 h 1068"/>
                    <a:gd name="T86" fmla="*/ 0 w 919"/>
                    <a:gd name="T87" fmla="*/ 0 h 1068"/>
                    <a:gd name="T88" fmla="*/ 0 w 919"/>
                    <a:gd name="T89" fmla="*/ 0 h 1068"/>
                    <a:gd name="T90" fmla="*/ 0 w 919"/>
                    <a:gd name="T91" fmla="*/ 0 h 1068"/>
                    <a:gd name="T92" fmla="*/ 0 w 919"/>
                    <a:gd name="T93" fmla="*/ 0 h 1068"/>
                    <a:gd name="T94" fmla="*/ 0 w 919"/>
                    <a:gd name="T95" fmla="*/ 0 h 1068"/>
                    <a:gd name="T96" fmla="*/ 0 w 919"/>
                    <a:gd name="T97" fmla="*/ 0 h 1068"/>
                    <a:gd name="T98" fmla="*/ 0 w 919"/>
                    <a:gd name="T99" fmla="*/ 0 h 1068"/>
                    <a:gd name="T100" fmla="*/ 0 w 919"/>
                    <a:gd name="T101" fmla="*/ 0 h 1068"/>
                    <a:gd name="T102" fmla="*/ 0 w 919"/>
                    <a:gd name="T103" fmla="*/ 0 h 1068"/>
                    <a:gd name="T104" fmla="*/ 0 w 919"/>
                    <a:gd name="T105" fmla="*/ 0 h 1068"/>
                    <a:gd name="T106" fmla="*/ 0 w 919"/>
                    <a:gd name="T107" fmla="*/ 0 h 1068"/>
                    <a:gd name="T108" fmla="*/ 0 w 919"/>
                    <a:gd name="T109" fmla="*/ 0 h 1068"/>
                    <a:gd name="T110" fmla="*/ 0 w 919"/>
                    <a:gd name="T111" fmla="*/ 0 h 1068"/>
                    <a:gd name="T112" fmla="*/ 0 w 919"/>
                    <a:gd name="T113" fmla="*/ 0 h 1068"/>
                    <a:gd name="T114" fmla="*/ 0 w 919"/>
                    <a:gd name="T115" fmla="*/ 0 h 1068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919"/>
                    <a:gd name="T175" fmla="*/ 0 h 1068"/>
                    <a:gd name="T176" fmla="*/ 919 w 919"/>
                    <a:gd name="T177" fmla="*/ 1068 h 1068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919" h="1068">
                      <a:moveTo>
                        <a:pt x="276" y="46"/>
                      </a:moveTo>
                      <a:lnTo>
                        <a:pt x="310" y="30"/>
                      </a:lnTo>
                      <a:lnTo>
                        <a:pt x="353" y="16"/>
                      </a:lnTo>
                      <a:lnTo>
                        <a:pt x="404" y="3"/>
                      </a:lnTo>
                      <a:lnTo>
                        <a:pt x="455" y="0"/>
                      </a:lnTo>
                      <a:lnTo>
                        <a:pt x="507" y="0"/>
                      </a:lnTo>
                      <a:lnTo>
                        <a:pt x="550" y="3"/>
                      </a:lnTo>
                      <a:lnTo>
                        <a:pt x="583" y="10"/>
                      </a:lnTo>
                      <a:lnTo>
                        <a:pt x="624" y="22"/>
                      </a:lnTo>
                      <a:lnTo>
                        <a:pt x="660" y="38"/>
                      </a:lnTo>
                      <a:lnTo>
                        <a:pt x="677" y="50"/>
                      </a:lnTo>
                      <a:lnTo>
                        <a:pt x="669" y="112"/>
                      </a:lnTo>
                      <a:lnTo>
                        <a:pt x="665" y="172"/>
                      </a:lnTo>
                      <a:lnTo>
                        <a:pt x="665" y="230"/>
                      </a:lnTo>
                      <a:lnTo>
                        <a:pt x="665" y="276"/>
                      </a:lnTo>
                      <a:lnTo>
                        <a:pt x="667" y="321"/>
                      </a:lnTo>
                      <a:lnTo>
                        <a:pt x="674" y="355"/>
                      </a:lnTo>
                      <a:lnTo>
                        <a:pt x="680" y="387"/>
                      </a:lnTo>
                      <a:lnTo>
                        <a:pt x="686" y="412"/>
                      </a:lnTo>
                      <a:lnTo>
                        <a:pt x="696" y="445"/>
                      </a:lnTo>
                      <a:lnTo>
                        <a:pt x="705" y="472"/>
                      </a:lnTo>
                      <a:lnTo>
                        <a:pt x="715" y="495"/>
                      </a:lnTo>
                      <a:lnTo>
                        <a:pt x="734" y="543"/>
                      </a:lnTo>
                      <a:lnTo>
                        <a:pt x="756" y="596"/>
                      </a:lnTo>
                      <a:lnTo>
                        <a:pt x="789" y="665"/>
                      </a:lnTo>
                      <a:lnTo>
                        <a:pt x="823" y="734"/>
                      </a:lnTo>
                      <a:lnTo>
                        <a:pt x="861" y="802"/>
                      </a:lnTo>
                      <a:lnTo>
                        <a:pt x="882" y="841"/>
                      </a:lnTo>
                      <a:lnTo>
                        <a:pt x="919" y="885"/>
                      </a:lnTo>
                      <a:lnTo>
                        <a:pt x="919" y="1017"/>
                      </a:lnTo>
                      <a:lnTo>
                        <a:pt x="865" y="1034"/>
                      </a:lnTo>
                      <a:lnTo>
                        <a:pt x="805" y="1044"/>
                      </a:lnTo>
                      <a:lnTo>
                        <a:pt x="720" y="1056"/>
                      </a:lnTo>
                      <a:lnTo>
                        <a:pt x="622" y="1066"/>
                      </a:lnTo>
                      <a:lnTo>
                        <a:pt x="515" y="1068"/>
                      </a:lnTo>
                      <a:lnTo>
                        <a:pt x="387" y="1068"/>
                      </a:lnTo>
                      <a:lnTo>
                        <a:pt x="281" y="1060"/>
                      </a:lnTo>
                      <a:lnTo>
                        <a:pt x="174" y="1052"/>
                      </a:lnTo>
                      <a:lnTo>
                        <a:pt x="101" y="1040"/>
                      </a:lnTo>
                      <a:lnTo>
                        <a:pt x="54" y="1033"/>
                      </a:lnTo>
                      <a:lnTo>
                        <a:pt x="0" y="1012"/>
                      </a:lnTo>
                      <a:lnTo>
                        <a:pt x="0" y="885"/>
                      </a:lnTo>
                      <a:lnTo>
                        <a:pt x="24" y="859"/>
                      </a:lnTo>
                      <a:lnTo>
                        <a:pt x="49" y="819"/>
                      </a:lnTo>
                      <a:lnTo>
                        <a:pt x="75" y="785"/>
                      </a:lnTo>
                      <a:lnTo>
                        <a:pt x="118" y="721"/>
                      </a:lnTo>
                      <a:lnTo>
                        <a:pt x="147" y="668"/>
                      </a:lnTo>
                      <a:lnTo>
                        <a:pt x="174" y="618"/>
                      </a:lnTo>
                      <a:lnTo>
                        <a:pt x="203" y="561"/>
                      </a:lnTo>
                      <a:lnTo>
                        <a:pt x="225" y="505"/>
                      </a:lnTo>
                      <a:lnTo>
                        <a:pt x="251" y="431"/>
                      </a:lnTo>
                      <a:lnTo>
                        <a:pt x="268" y="372"/>
                      </a:lnTo>
                      <a:lnTo>
                        <a:pt x="279" y="314"/>
                      </a:lnTo>
                      <a:lnTo>
                        <a:pt x="289" y="261"/>
                      </a:lnTo>
                      <a:lnTo>
                        <a:pt x="293" y="201"/>
                      </a:lnTo>
                      <a:lnTo>
                        <a:pt x="293" y="146"/>
                      </a:lnTo>
                      <a:lnTo>
                        <a:pt x="289" y="98"/>
                      </a:lnTo>
                      <a:lnTo>
                        <a:pt x="276" y="46"/>
                      </a:lnTo>
                      <a:close/>
                    </a:path>
                  </a:pathLst>
                </a:custGeom>
                <a:solidFill>
                  <a:srgbClr val="BFBFD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509" name="Freeform 27"/>
                <p:cNvSpPr>
                  <a:spLocks/>
                </p:cNvSpPr>
                <p:nvPr/>
              </p:nvSpPr>
              <p:spPr bwMode="auto">
                <a:xfrm>
                  <a:off x="2834" y="2707"/>
                  <a:ext cx="240" cy="356"/>
                </a:xfrm>
                <a:custGeom>
                  <a:avLst/>
                  <a:gdLst>
                    <a:gd name="T0" fmla="*/ 0 w 720"/>
                    <a:gd name="T1" fmla="*/ 0 h 1068"/>
                    <a:gd name="T2" fmla="*/ 0 w 720"/>
                    <a:gd name="T3" fmla="*/ 0 h 1068"/>
                    <a:gd name="T4" fmla="*/ 0 w 720"/>
                    <a:gd name="T5" fmla="*/ 0 h 1068"/>
                    <a:gd name="T6" fmla="*/ 0 w 720"/>
                    <a:gd name="T7" fmla="*/ 0 h 1068"/>
                    <a:gd name="T8" fmla="*/ 0 w 720"/>
                    <a:gd name="T9" fmla="*/ 0 h 1068"/>
                    <a:gd name="T10" fmla="*/ 0 w 720"/>
                    <a:gd name="T11" fmla="*/ 0 h 1068"/>
                    <a:gd name="T12" fmla="*/ 0 w 720"/>
                    <a:gd name="T13" fmla="*/ 0 h 1068"/>
                    <a:gd name="T14" fmla="*/ 0 w 720"/>
                    <a:gd name="T15" fmla="*/ 0 h 1068"/>
                    <a:gd name="T16" fmla="*/ 0 w 720"/>
                    <a:gd name="T17" fmla="*/ 0 h 1068"/>
                    <a:gd name="T18" fmla="*/ 0 w 720"/>
                    <a:gd name="T19" fmla="*/ 0 h 1068"/>
                    <a:gd name="T20" fmla="*/ 0 w 720"/>
                    <a:gd name="T21" fmla="*/ 0 h 1068"/>
                    <a:gd name="T22" fmla="*/ 0 w 720"/>
                    <a:gd name="T23" fmla="*/ 0 h 1068"/>
                    <a:gd name="T24" fmla="*/ 0 w 720"/>
                    <a:gd name="T25" fmla="*/ 0 h 1068"/>
                    <a:gd name="T26" fmla="*/ 0 w 720"/>
                    <a:gd name="T27" fmla="*/ 0 h 1068"/>
                    <a:gd name="T28" fmla="*/ 0 w 720"/>
                    <a:gd name="T29" fmla="*/ 0 h 1068"/>
                    <a:gd name="T30" fmla="*/ 0 w 720"/>
                    <a:gd name="T31" fmla="*/ 0 h 1068"/>
                    <a:gd name="T32" fmla="*/ 0 w 720"/>
                    <a:gd name="T33" fmla="*/ 0 h 1068"/>
                    <a:gd name="T34" fmla="*/ 0 w 720"/>
                    <a:gd name="T35" fmla="*/ 0 h 1068"/>
                    <a:gd name="T36" fmla="*/ 0 w 720"/>
                    <a:gd name="T37" fmla="*/ 0 h 1068"/>
                    <a:gd name="T38" fmla="*/ 0 w 720"/>
                    <a:gd name="T39" fmla="*/ 0 h 1068"/>
                    <a:gd name="T40" fmla="*/ 0 w 720"/>
                    <a:gd name="T41" fmla="*/ 0 h 1068"/>
                    <a:gd name="T42" fmla="*/ 0 w 720"/>
                    <a:gd name="T43" fmla="*/ 0 h 1068"/>
                    <a:gd name="T44" fmla="*/ 0 w 720"/>
                    <a:gd name="T45" fmla="*/ 0 h 1068"/>
                    <a:gd name="T46" fmla="*/ 0 w 720"/>
                    <a:gd name="T47" fmla="*/ 0 h 1068"/>
                    <a:gd name="T48" fmla="*/ 0 w 720"/>
                    <a:gd name="T49" fmla="*/ 0 h 1068"/>
                    <a:gd name="T50" fmla="*/ 0 w 720"/>
                    <a:gd name="T51" fmla="*/ 0 h 1068"/>
                    <a:gd name="T52" fmla="*/ 0 w 720"/>
                    <a:gd name="T53" fmla="*/ 0 h 1068"/>
                    <a:gd name="T54" fmla="*/ 0 w 720"/>
                    <a:gd name="T55" fmla="*/ 0 h 1068"/>
                    <a:gd name="T56" fmla="*/ 0 w 720"/>
                    <a:gd name="T57" fmla="*/ 0 h 1068"/>
                    <a:gd name="T58" fmla="*/ 0 w 720"/>
                    <a:gd name="T59" fmla="*/ 0 h 1068"/>
                    <a:gd name="T60" fmla="*/ 0 w 720"/>
                    <a:gd name="T61" fmla="*/ 0 h 1068"/>
                    <a:gd name="T62" fmla="*/ 0 w 720"/>
                    <a:gd name="T63" fmla="*/ 0 h 1068"/>
                    <a:gd name="T64" fmla="*/ 0 w 720"/>
                    <a:gd name="T65" fmla="*/ 0 h 1068"/>
                    <a:gd name="T66" fmla="*/ 0 w 720"/>
                    <a:gd name="T67" fmla="*/ 0 h 1068"/>
                    <a:gd name="T68" fmla="*/ 0 w 720"/>
                    <a:gd name="T69" fmla="*/ 0 h 1068"/>
                    <a:gd name="T70" fmla="*/ 0 w 720"/>
                    <a:gd name="T71" fmla="*/ 0 h 1068"/>
                    <a:gd name="T72" fmla="*/ 0 w 720"/>
                    <a:gd name="T73" fmla="*/ 0 h 1068"/>
                    <a:gd name="T74" fmla="*/ 0 w 720"/>
                    <a:gd name="T75" fmla="*/ 0 h 1068"/>
                    <a:gd name="T76" fmla="*/ 0 w 720"/>
                    <a:gd name="T77" fmla="*/ 0 h 1068"/>
                    <a:gd name="T78" fmla="*/ 0 w 720"/>
                    <a:gd name="T79" fmla="*/ 0 h 1068"/>
                    <a:gd name="T80" fmla="*/ 0 w 720"/>
                    <a:gd name="T81" fmla="*/ 0 h 1068"/>
                    <a:gd name="T82" fmla="*/ 0 w 720"/>
                    <a:gd name="T83" fmla="*/ 0 h 1068"/>
                    <a:gd name="T84" fmla="*/ 0 w 720"/>
                    <a:gd name="T85" fmla="*/ 0 h 1068"/>
                    <a:gd name="T86" fmla="*/ 0 w 720"/>
                    <a:gd name="T87" fmla="*/ 0 h 1068"/>
                    <a:gd name="T88" fmla="*/ 0 w 720"/>
                    <a:gd name="T89" fmla="*/ 0 h 1068"/>
                    <a:gd name="T90" fmla="*/ 0 w 720"/>
                    <a:gd name="T91" fmla="*/ 0 h 1068"/>
                    <a:gd name="T92" fmla="*/ 0 w 720"/>
                    <a:gd name="T93" fmla="*/ 0 h 1068"/>
                    <a:gd name="T94" fmla="*/ 0 w 720"/>
                    <a:gd name="T95" fmla="*/ 0 h 1068"/>
                    <a:gd name="T96" fmla="*/ 0 w 720"/>
                    <a:gd name="T97" fmla="*/ 0 h 1068"/>
                    <a:gd name="T98" fmla="*/ 0 w 720"/>
                    <a:gd name="T99" fmla="*/ 0 h 1068"/>
                    <a:gd name="T100" fmla="*/ 0 w 720"/>
                    <a:gd name="T101" fmla="*/ 0 h 1068"/>
                    <a:gd name="T102" fmla="*/ 0 w 720"/>
                    <a:gd name="T103" fmla="*/ 0 h 1068"/>
                    <a:gd name="T104" fmla="*/ 0 w 720"/>
                    <a:gd name="T105" fmla="*/ 0 h 1068"/>
                    <a:gd name="T106" fmla="*/ 0 w 720"/>
                    <a:gd name="T107" fmla="*/ 0 h 1068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720"/>
                    <a:gd name="T163" fmla="*/ 0 h 1068"/>
                    <a:gd name="T164" fmla="*/ 720 w 720"/>
                    <a:gd name="T165" fmla="*/ 1068 h 1068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720" h="1068">
                      <a:moveTo>
                        <a:pt x="276" y="46"/>
                      </a:moveTo>
                      <a:lnTo>
                        <a:pt x="310" y="30"/>
                      </a:lnTo>
                      <a:lnTo>
                        <a:pt x="353" y="16"/>
                      </a:lnTo>
                      <a:lnTo>
                        <a:pt x="404" y="3"/>
                      </a:lnTo>
                      <a:lnTo>
                        <a:pt x="455" y="0"/>
                      </a:lnTo>
                      <a:lnTo>
                        <a:pt x="507" y="0"/>
                      </a:lnTo>
                      <a:lnTo>
                        <a:pt x="550" y="3"/>
                      </a:lnTo>
                      <a:lnTo>
                        <a:pt x="583" y="10"/>
                      </a:lnTo>
                      <a:lnTo>
                        <a:pt x="580" y="60"/>
                      </a:lnTo>
                      <a:lnTo>
                        <a:pt x="577" y="109"/>
                      </a:lnTo>
                      <a:lnTo>
                        <a:pt x="575" y="166"/>
                      </a:lnTo>
                      <a:lnTo>
                        <a:pt x="573" y="226"/>
                      </a:lnTo>
                      <a:lnTo>
                        <a:pt x="573" y="279"/>
                      </a:lnTo>
                      <a:lnTo>
                        <a:pt x="572" y="336"/>
                      </a:lnTo>
                      <a:lnTo>
                        <a:pt x="573" y="391"/>
                      </a:lnTo>
                      <a:lnTo>
                        <a:pt x="576" y="434"/>
                      </a:lnTo>
                      <a:lnTo>
                        <a:pt x="580" y="482"/>
                      </a:lnTo>
                      <a:lnTo>
                        <a:pt x="584" y="525"/>
                      </a:lnTo>
                      <a:lnTo>
                        <a:pt x="588" y="565"/>
                      </a:lnTo>
                      <a:lnTo>
                        <a:pt x="595" y="607"/>
                      </a:lnTo>
                      <a:lnTo>
                        <a:pt x="601" y="644"/>
                      </a:lnTo>
                      <a:lnTo>
                        <a:pt x="607" y="682"/>
                      </a:lnTo>
                      <a:lnTo>
                        <a:pt x="618" y="723"/>
                      </a:lnTo>
                      <a:lnTo>
                        <a:pt x="635" y="758"/>
                      </a:lnTo>
                      <a:lnTo>
                        <a:pt x="659" y="815"/>
                      </a:lnTo>
                      <a:lnTo>
                        <a:pt x="689" y="887"/>
                      </a:lnTo>
                      <a:lnTo>
                        <a:pt x="711" y="925"/>
                      </a:lnTo>
                      <a:lnTo>
                        <a:pt x="720" y="957"/>
                      </a:lnTo>
                      <a:lnTo>
                        <a:pt x="720" y="1056"/>
                      </a:lnTo>
                      <a:lnTo>
                        <a:pt x="622" y="1066"/>
                      </a:lnTo>
                      <a:lnTo>
                        <a:pt x="515" y="1068"/>
                      </a:lnTo>
                      <a:lnTo>
                        <a:pt x="387" y="1068"/>
                      </a:lnTo>
                      <a:lnTo>
                        <a:pt x="281" y="1060"/>
                      </a:lnTo>
                      <a:lnTo>
                        <a:pt x="174" y="1052"/>
                      </a:lnTo>
                      <a:lnTo>
                        <a:pt x="101" y="1040"/>
                      </a:lnTo>
                      <a:lnTo>
                        <a:pt x="54" y="1033"/>
                      </a:lnTo>
                      <a:lnTo>
                        <a:pt x="0" y="1012"/>
                      </a:lnTo>
                      <a:lnTo>
                        <a:pt x="0" y="885"/>
                      </a:lnTo>
                      <a:lnTo>
                        <a:pt x="24" y="859"/>
                      </a:lnTo>
                      <a:lnTo>
                        <a:pt x="49" y="819"/>
                      </a:lnTo>
                      <a:lnTo>
                        <a:pt x="75" y="785"/>
                      </a:lnTo>
                      <a:lnTo>
                        <a:pt x="118" y="721"/>
                      </a:lnTo>
                      <a:lnTo>
                        <a:pt x="147" y="668"/>
                      </a:lnTo>
                      <a:lnTo>
                        <a:pt x="174" y="618"/>
                      </a:lnTo>
                      <a:lnTo>
                        <a:pt x="203" y="561"/>
                      </a:lnTo>
                      <a:lnTo>
                        <a:pt x="225" y="505"/>
                      </a:lnTo>
                      <a:lnTo>
                        <a:pt x="251" y="431"/>
                      </a:lnTo>
                      <a:lnTo>
                        <a:pt x="268" y="372"/>
                      </a:lnTo>
                      <a:lnTo>
                        <a:pt x="279" y="314"/>
                      </a:lnTo>
                      <a:lnTo>
                        <a:pt x="289" y="261"/>
                      </a:lnTo>
                      <a:lnTo>
                        <a:pt x="293" y="201"/>
                      </a:lnTo>
                      <a:lnTo>
                        <a:pt x="293" y="146"/>
                      </a:lnTo>
                      <a:lnTo>
                        <a:pt x="289" y="98"/>
                      </a:lnTo>
                      <a:lnTo>
                        <a:pt x="276" y="46"/>
                      </a:lnTo>
                      <a:close/>
                    </a:path>
                  </a:pathLst>
                </a:custGeom>
                <a:solidFill>
                  <a:srgbClr val="7F7F9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502" name="Group 28"/>
              <p:cNvGrpSpPr>
                <a:grpSpLocks/>
              </p:cNvGrpSpPr>
              <p:nvPr/>
            </p:nvGrpSpPr>
            <p:grpSpPr bwMode="auto">
              <a:xfrm>
                <a:off x="2554" y="2639"/>
                <a:ext cx="383" cy="443"/>
                <a:chOff x="2554" y="2639"/>
                <a:chExt cx="383" cy="443"/>
              </a:xfrm>
            </p:grpSpPr>
            <p:sp>
              <p:nvSpPr>
                <p:cNvPr id="6506" name="Freeform 29"/>
                <p:cNvSpPr>
                  <a:spLocks/>
                </p:cNvSpPr>
                <p:nvPr/>
              </p:nvSpPr>
              <p:spPr bwMode="auto">
                <a:xfrm>
                  <a:off x="2554" y="2639"/>
                  <a:ext cx="383" cy="443"/>
                </a:xfrm>
                <a:custGeom>
                  <a:avLst/>
                  <a:gdLst>
                    <a:gd name="T0" fmla="*/ 0 w 1149"/>
                    <a:gd name="T1" fmla="*/ 0 h 1330"/>
                    <a:gd name="T2" fmla="*/ 0 w 1149"/>
                    <a:gd name="T3" fmla="*/ 0 h 1330"/>
                    <a:gd name="T4" fmla="*/ 0 w 1149"/>
                    <a:gd name="T5" fmla="*/ 0 h 1330"/>
                    <a:gd name="T6" fmla="*/ 0 w 1149"/>
                    <a:gd name="T7" fmla="*/ 0 h 1330"/>
                    <a:gd name="T8" fmla="*/ 0 w 1149"/>
                    <a:gd name="T9" fmla="*/ 0 h 1330"/>
                    <a:gd name="T10" fmla="*/ 0 w 1149"/>
                    <a:gd name="T11" fmla="*/ 0 h 1330"/>
                    <a:gd name="T12" fmla="*/ 0 w 1149"/>
                    <a:gd name="T13" fmla="*/ 0 h 1330"/>
                    <a:gd name="T14" fmla="*/ 0 w 1149"/>
                    <a:gd name="T15" fmla="*/ 0 h 1330"/>
                    <a:gd name="T16" fmla="*/ 0 w 1149"/>
                    <a:gd name="T17" fmla="*/ 0 h 1330"/>
                    <a:gd name="T18" fmla="*/ 0 w 1149"/>
                    <a:gd name="T19" fmla="*/ 0 h 1330"/>
                    <a:gd name="T20" fmla="*/ 0 w 1149"/>
                    <a:gd name="T21" fmla="*/ 0 h 1330"/>
                    <a:gd name="T22" fmla="*/ 0 w 1149"/>
                    <a:gd name="T23" fmla="*/ 0 h 1330"/>
                    <a:gd name="T24" fmla="*/ 0 w 1149"/>
                    <a:gd name="T25" fmla="*/ 0 h 1330"/>
                    <a:gd name="T26" fmla="*/ 0 w 1149"/>
                    <a:gd name="T27" fmla="*/ 0 h 1330"/>
                    <a:gd name="T28" fmla="*/ 0 w 1149"/>
                    <a:gd name="T29" fmla="*/ 0 h 1330"/>
                    <a:gd name="T30" fmla="*/ 0 w 1149"/>
                    <a:gd name="T31" fmla="*/ 0 h 1330"/>
                    <a:gd name="T32" fmla="*/ 0 w 1149"/>
                    <a:gd name="T33" fmla="*/ 0 h 1330"/>
                    <a:gd name="T34" fmla="*/ 0 w 1149"/>
                    <a:gd name="T35" fmla="*/ 0 h 1330"/>
                    <a:gd name="T36" fmla="*/ 0 w 1149"/>
                    <a:gd name="T37" fmla="*/ 0 h 1330"/>
                    <a:gd name="T38" fmla="*/ 0 w 1149"/>
                    <a:gd name="T39" fmla="*/ 0 h 1330"/>
                    <a:gd name="T40" fmla="*/ 0 w 1149"/>
                    <a:gd name="T41" fmla="*/ 0 h 1330"/>
                    <a:gd name="T42" fmla="*/ 0 w 1149"/>
                    <a:gd name="T43" fmla="*/ 0 h 1330"/>
                    <a:gd name="T44" fmla="*/ 0 w 1149"/>
                    <a:gd name="T45" fmla="*/ 0 h 1330"/>
                    <a:gd name="T46" fmla="*/ 0 w 1149"/>
                    <a:gd name="T47" fmla="*/ 0 h 1330"/>
                    <a:gd name="T48" fmla="*/ 0 w 1149"/>
                    <a:gd name="T49" fmla="*/ 0 h 1330"/>
                    <a:gd name="T50" fmla="*/ 0 w 1149"/>
                    <a:gd name="T51" fmla="*/ 0 h 1330"/>
                    <a:gd name="T52" fmla="*/ 0 w 1149"/>
                    <a:gd name="T53" fmla="*/ 0 h 1330"/>
                    <a:gd name="T54" fmla="*/ 1 w 1149"/>
                    <a:gd name="T55" fmla="*/ 0 h 1330"/>
                    <a:gd name="T56" fmla="*/ 1 w 1149"/>
                    <a:gd name="T57" fmla="*/ 1 h 1330"/>
                    <a:gd name="T58" fmla="*/ 1 w 1149"/>
                    <a:gd name="T59" fmla="*/ 1 h 1330"/>
                    <a:gd name="T60" fmla="*/ 0 w 1149"/>
                    <a:gd name="T61" fmla="*/ 1 h 1330"/>
                    <a:gd name="T62" fmla="*/ 0 w 1149"/>
                    <a:gd name="T63" fmla="*/ 1 h 1330"/>
                    <a:gd name="T64" fmla="*/ 0 w 1149"/>
                    <a:gd name="T65" fmla="*/ 1 h 1330"/>
                    <a:gd name="T66" fmla="*/ 0 w 1149"/>
                    <a:gd name="T67" fmla="*/ 1 h 1330"/>
                    <a:gd name="T68" fmla="*/ 0 w 1149"/>
                    <a:gd name="T69" fmla="*/ 1 h 1330"/>
                    <a:gd name="T70" fmla="*/ 0 w 1149"/>
                    <a:gd name="T71" fmla="*/ 1 h 1330"/>
                    <a:gd name="T72" fmla="*/ 0 w 1149"/>
                    <a:gd name="T73" fmla="*/ 1 h 1330"/>
                    <a:gd name="T74" fmla="*/ 0 w 1149"/>
                    <a:gd name="T75" fmla="*/ 1 h 1330"/>
                    <a:gd name="T76" fmla="*/ 0 w 1149"/>
                    <a:gd name="T77" fmla="*/ 1 h 1330"/>
                    <a:gd name="T78" fmla="*/ 0 w 1149"/>
                    <a:gd name="T79" fmla="*/ 1 h 1330"/>
                    <a:gd name="T80" fmla="*/ 0 w 1149"/>
                    <a:gd name="T81" fmla="*/ 1 h 1330"/>
                    <a:gd name="T82" fmla="*/ 0 w 1149"/>
                    <a:gd name="T83" fmla="*/ 1 h 1330"/>
                    <a:gd name="T84" fmla="*/ 0 w 1149"/>
                    <a:gd name="T85" fmla="*/ 0 h 1330"/>
                    <a:gd name="T86" fmla="*/ 0 w 1149"/>
                    <a:gd name="T87" fmla="*/ 0 h 1330"/>
                    <a:gd name="T88" fmla="*/ 0 w 1149"/>
                    <a:gd name="T89" fmla="*/ 0 h 1330"/>
                    <a:gd name="T90" fmla="*/ 0 w 1149"/>
                    <a:gd name="T91" fmla="*/ 0 h 1330"/>
                    <a:gd name="T92" fmla="*/ 0 w 1149"/>
                    <a:gd name="T93" fmla="*/ 0 h 1330"/>
                    <a:gd name="T94" fmla="*/ 0 w 1149"/>
                    <a:gd name="T95" fmla="*/ 0 h 1330"/>
                    <a:gd name="T96" fmla="*/ 0 w 1149"/>
                    <a:gd name="T97" fmla="*/ 0 h 1330"/>
                    <a:gd name="T98" fmla="*/ 0 w 1149"/>
                    <a:gd name="T99" fmla="*/ 0 h 1330"/>
                    <a:gd name="T100" fmla="*/ 0 w 1149"/>
                    <a:gd name="T101" fmla="*/ 0 h 1330"/>
                    <a:gd name="T102" fmla="*/ 0 w 1149"/>
                    <a:gd name="T103" fmla="*/ 0 h 1330"/>
                    <a:gd name="T104" fmla="*/ 0 w 1149"/>
                    <a:gd name="T105" fmla="*/ 0 h 1330"/>
                    <a:gd name="T106" fmla="*/ 0 w 1149"/>
                    <a:gd name="T107" fmla="*/ 0 h 1330"/>
                    <a:gd name="T108" fmla="*/ 0 w 1149"/>
                    <a:gd name="T109" fmla="*/ 0 h 1330"/>
                    <a:gd name="T110" fmla="*/ 0 w 1149"/>
                    <a:gd name="T111" fmla="*/ 0 h 1330"/>
                    <a:gd name="T112" fmla="*/ 0 w 1149"/>
                    <a:gd name="T113" fmla="*/ 0 h 1330"/>
                    <a:gd name="T114" fmla="*/ 0 w 1149"/>
                    <a:gd name="T115" fmla="*/ 0 h 1330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1149"/>
                    <a:gd name="T175" fmla="*/ 0 h 1330"/>
                    <a:gd name="T176" fmla="*/ 1149 w 1149"/>
                    <a:gd name="T177" fmla="*/ 1330 h 1330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1149" h="1330">
                      <a:moveTo>
                        <a:pt x="345" y="58"/>
                      </a:moveTo>
                      <a:lnTo>
                        <a:pt x="388" y="38"/>
                      </a:lnTo>
                      <a:lnTo>
                        <a:pt x="441" y="21"/>
                      </a:lnTo>
                      <a:lnTo>
                        <a:pt x="504" y="5"/>
                      </a:lnTo>
                      <a:lnTo>
                        <a:pt x="568" y="0"/>
                      </a:lnTo>
                      <a:lnTo>
                        <a:pt x="633" y="0"/>
                      </a:lnTo>
                      <a:lnTo>
                        <a:pt x="688" y="4"/>
                      </a:lnTo>
                      <a:lnTo>
                        <a:pt x="729" y="12"/>
                      </a:lnTo>
                      <a:lnTo>
                        <a:pt x="780" y="28"/>
                      </a:lnTo>
                      <a:lnTo>
                        <a:pt x="825" y="47"/>
                      </a:lnTo>
                      <a:lnTo>
                        <a:pt x="847" y="64"/>
                      </a:lnTo>
                      <a:lnTo>
                        <a:pt x="836" y="138"/>
                      </a:lnTo>
                      <a:lnTo>
                        <a:pt x="831" y="213"/>
                      </a:lnTo>
                      <a:lnTo>
                        <a:pt x="831" y="287"/>
                      </a:lnTo>
                      <a:lnTo>
                        <a:pt x="831" y="345"/>
                      </a:lnTo>
                      <a:lnTo>
                        <a:pt x="835" y="400"/>
                      </a:lnTo>
                      <a:lnTo>
                        <a:pt x="842" y="443"/>
                      </a:lnTo>
                      <a:lnTo>
                        <a:pt x="848" y="481"/>
                      </a:lnTo>
                      <a:lnTo>
                        <a:pt x="858" y="514"/>
                      </a:lnTo>
                      <a:lnTo>
                        <a:pt x="870" y="553"/>
                      </a:lnTo>
                      <a:lnTo>
                        <a:pt x="881" y="587"/>
                      </a:lnTo>
                      <a:lnTo>
                        <a:pt x="893" y="617"/>
                      </a:lnTo>
                      <a:lnTo>
                        <a:pt x="917" y="677"/>
                      </a:lnTo>
                      <a:lnTo>
                        <a:pt x="944" y="741"/>
                      </a:lnTo>
                      <a:lnTo>
                        <a:pt x="985" y="827"/>
                      </a:lnTo>
                      <a:lnTo>
                        <a:pt x="1028" y="913"/>
                      </a:lnTo>
                      <a:lnTo>
                        <a:pt x="1075" y="998"/>
                      </a:lnTo>
                      <a:lnTo>
                        <a:pt x="1102" y="1046"/>
                      </a:lnTo>
                      <a:lnTo>
                        <a:pt x="1149" y="1100"/>
                      </a:lnTo>
                      <a:lnTo>
                        <a:pt x="1149" y="1265"/>
                      </a:lnTo>
                      <a:lnTo>
                        <a:pt x="1080" y="1288"/>
                      </a:lnTo>
                      <a:lnTo>
                        <a:pt x="1006" y="1299"/>
                      </a:lnTo>
                      <a:lnTo>
                        <a:pt x="899" y="1314"/>
                      </a:lnTo>
                      <a:lnTo>
                        <a:pt x="778" y="1325"/>
                      </a:lnTo>
                      <a:lnTo>
                        <a:pt x="644" y="1330"/>
                      </a:lnTo>
                      <a:lnTo>
                        <a:pt x="483" y="1330"/>
                      </a:lnTo>
                      <a:lnTo>
                        <a:pt x="350" y="1320"/>
                      </a:lnTo>
                      <a:lnTo>
                        <a:pt x="218" y="1309"/>
                      </a:lnTo>
                      <a:lnTo>
                        <a:pt x="127" y="1294"/>
                      </a:lnTo>
                      <a:lnTo>
                        <a:pt x="68" y="1287"/>
                      </a:lnTo>
                      <a:lnTo>
                        <a:pt x="0" y="1260"/>
                      </a:lnTo>
                      <a:lnTo>
                        <a:pt x="0" y="1100"/>
                      </a:lnTo>
                      <a:lnTo>
                        <a:pt x="31" y="1068"/>
                      </a:lnTo>
                      <a:lnTo>
                        <a:pt x="63" y="1019"/>
                      </a:lnTo>
                      <a:lnTo>
                        <a:pt x="95" y="977"/>
                      </a:lnTo>
                      <a:lnTo>
                        <a:pt x="148" y="898"/>
                      </a:lnTo>
                      <a:lnTo>
                        <a:pt x="185" y="832"/>
                      </a:lnTo>
                      <a:lnTo>
                        <a:pt x="218" y="768"/>
                      </a:lnTo>
                      <a:lnTo>
                        <a:pt x="253" y="699"/>
                      </a:lnTo>
                      <a:lnTo>
                        <a:pt x="281" y="630"/>
                      </a:lnTo>
                      <a:lnTo>
                        <a:pt x="313" y="538"/>
                      </a:lnTo>
                      <a:lnTo>
                        <a:pt x="336" y="462"/>
                      </a:lnTo>
                      <a:lnTo>
                        <a:pt x="349" y="393"/>
                      </a:lnTo>
                      <a:lnTo>
                        <a:pt x="360" y="326"/>
                      </a:lnTo>
                      <a:lnTo>
                        <a:pt x="366" y="251"/>
                      </a:lnTo>
                      <a:lnTo>
                        <a:pt x="366" y="181"/>
                      </a:lnTo>
                      <a:lnTo>
                        <a:pt x="361" y="122"/>
                      </a:lnTo>
                      <a:lnTo>
                        <a:pt x="345" y="58"/>
                      </a:lnTo>
                      <a:close/>
                    </a:path>
                  </a:pathLst>
                </a:custGeom>
                <a:solidFill>
                  <a:srgbClr val="BFBFD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507" name="Freeform 30"/>
                <p:cNvSpPr>
                  <a:spLocks/>
                </p:cNvSpPr>
                <p:nvPr/>
              </p:nvSpPr>
              <p:spPr bwMode="auto">
                <a:xfrm>
                  <a:off x="2554" y="2639"/>
                  <a:ext cx="300" cy="443"/>
                </a:xfrm>
                <a:custGeom>
                  <a:avLst/>
                  <a:gdLst>
                    <a:gd name="T0" fmla="*/ 0 w 899"/>
                    <a:gd name="T1" fmla="*/ 0 h 1330"/>
                    <a:gd name="T2" fmla="*/ 0 w 899"/>
                    <a:gd name="T3" fmla="*/ 0 h 1330"/>
                    <a:gd name="T4" fmla="*/ 0 w 899"/>
                    <a:gd name="T5" fmla="*/ 0 h 1330"/>
                    <a:gd name="T6" fmla="*/ 0 w 899"/>
                    <a:gd name="T7" fmla="*/ 0 h 1330"/>
                    <a:gd name="T8" fmla="*/ 0 w 899"/>
                    <a:gd name="T9" fmla="*/ 0 h 1330"/>
                    <a:gd name="T10" fmla="*/ 0 w 899"/>
                    <a:gd name="T11" fmla="*/ 0 h 1330"/>
                    <a:gd name="T12" fmla="*/ 0 w 899"/>
                    <a:gd name="T13" fmla="*/ 0 h 1330"/>
                    <a:gd name="T14" fmla="*/ 0 w 899"/>
                    <a:gd name="T15" fmla="*/ 0 h 1330"/>
                    <a:gd name="T16" fmla="*/ 0 w 899"/>
                    <a:gd name="T17" fmla="*/ 0 h 1330"/>
                    <a:gd name="T18" fmla="*/ 0 w 899"/>
                    <a:gd name="T19" fmla="*/ 0 h 1330"/>
                    <a:gd name="T20" fmla="*/ 0 w 899"/>
                    <a:gd name="T21" fmla="*/ 0 h 1330"/>
                    <a:gd name="T22" fmla="*/ 0 w 899"/>
                    <a:gd name="T23" fmla="*/ 0 h 1330"/>
                    <a:gd name="T24" fmla="*/ 0 w 899"/>
                    <a:gd name="T25" fmla="*/ 0 h 1330"/>
                    <a:gd name="T26" fmla="*/ 0 w 899"/>
                    <a:gd name="T27" fmla="*/ 0 h 1330"/>
                    <a:gd name="T28" fmla="*/ 0 w 899"/>
                    <a:gd name="T29" fmla="*/ 0 h 1330"/>
                    <a:gd name="T30" fmla="*/ 0 w 899"/>
                    <a:gd name="T31" fmla="*/ 0 h 1330"/>
                    <a:gd name="T32" fmla="*/ 0 w 899"/>
                    <a:gd name="T33" fmla="*/ 0 h 1330"/>
                    <a:gd name="T34" fmla="*/ 0 w 899"/>
                    <a:gd name="T35" fmla="*/ 0 h 1330"/>
                    <a:gd name="T36" fmla="*/ 0 w 899"/>
                    <a:gd name="T37" fmla="*/ 0 h 1330"/>
                    <a:gd name="T38" fmla="*/ 0 w 899"/>
                    <a:gd name="T39" fmla="*/ 0 h 1330"/>
                    <a:gd name="T40" fmla="*/ 0 w 899"/>
                    <a:gd name="T41" fmla="*/ 0 h 1330"/>
                    <a:gd name="T42" fmla="*/ 0 w 899"/>
                    <a:gd name="T43" fmla="*/ 0 h 1330"/>
                    <a:gd name="T44" fmla="*/ 0 w 899"/>
                    <a:gd name="T45" fmla="*/ 0 h 1330"/>
                    <a:gd name="T46" fmla="*/ 0 w 899"/>
                    <a:gd name="T47" fmla="*/ 0 h 1330"/>
                    <a:gd name="T48" fmla="*/ 0 w 899"/>
                    <a:gd name="T49" fmla="*/ 0 h 1330"/>
                    <a:gd name="T50" fmla="*/ 0 w 899"/>
                    <a:gd name="T51" fmla="*/ 1 h 1330"/>
                    <a:gd name="T52" fmla="*/ 0 w 899"/>
                    <a:gd name="T53" fmla="*/ 1 h 1330"/>
                    <a:gd name="T54" fmla="*/ 0 w 899"/>
                    <a:gd name="T55" fmla="*/ 1 h 1330"/>
                    <a:gd name="T56" fmla="*/ 0 w 899"/>
                    <a:gd name="T57" fmla="*/ 1 h 1330"/>
                    <a:gd name="T58" fmla="*/ 0 w 899"/>
                    <a:gd name="T59" fmla="*/ 1 h 1330"/>
                    <a:gd name="T60" fmla="*/ 0 w 899"/>
                    <a:gd name="T61" fmla="*/ 1 h 1330"/>
                    <a:gd name="T62" fmla="*/ 0 w 899"/>
                    <a:gd name="T63" fmla="*/ 1 h 1330"/>
                    <a:gd name="T64" fmla="*/ 0 w 899"/>
                    <a:gd name="T65" fmla="*/ 1 h 1330"/>
                    <a:gd name="T66" fmla="*/ 0 w 899"/>
                    <a:gd name="T67" fmla="*/ 1 h 1330"/>
                    <a:gd name="T68" fmla="*/ 0 w 899"/>
                    <a:gd name="T69" fmla="*/ 1 h 1330"/>
                    <a:gd name="T70" fmla="*/ 0 w 899"/>
                    <a:gd name="T71" fmla="*/ 1 h 1330"/>
                    <a:gd name="T72" fmla="*/ 0 w 899"/>
                    <a:gd name="T73" fmla="*/ 1 h 1330"/>
                    <a:gd name="T74" fmla="*/ 0 w 899"/>
                    <a:gd name="T75" fmla="*/ 1 h 1330"/>
                    <a:gd name="T76" fmla="*/ 0 w 899"/>
                    <a:gd name="T77" fmla="*/ 0 h 1330"/>
                    <a:gd name="T78" fmla="*/ 0 w 899"/>
                    <a:gd name="T79" fmla="*/ 0 h 1330"/>
                    <a:gd name="T80" fmla="*/ 0 w 899"/>
                    <a:gd name="T81" fmla="*/ 0 h 1330"/>
                    <a:gd name="T82" fmla="*/ 0 w 899"/>
                    <a:gd name="T83" fmla="*/ 0 h 1330"/>
                    <a:gd name="T84" fmla="*/ 0 w 899"/>
                    <a:gd name="T85" fmla="*/ 0 h 1330"/>
                    <a:gd name="T86" fmla="*/ 0 w 899"/>
                    <a:gd name="T87" fmla="*/ 0 h 1330"/>
                    <a:gd name="T88" fmla="*/ 0 w 899"/>
                    <a:gd name="T89" fmla="*/ 0 h 1330"/>
                    <a:gd name="T90" fmla="*/ 0 w 899"/>
                    <a:gd name="T91" fmla="*/ 0 h 1330"/>
                    <a:gd name="T92" fmla="*/ 0 w 899"/>
                    <a:gd name="T93" fmla="*/ 0 h 1330"/>
                    <a:gd name="T94" fmla="*/ 0 w 899"/>
                    <a:gd name="T95" fmla="*/ 0 h 1330"/>
                    <a:gd name="T96" fmla="*/ 0 w 899"/>
                    <a:gd name="T97" fmla="*/ 0 h 1330"/>
                    <a:gd name="T98" fmla="*/ 0 w 899"/>
                    <a:gd name="T99" fmla="*/ 0 h 1330"/>
                    <a:gd name="T100" fmla="*/ 0 w 899"/>
                    <a:gd name="T101" fmla="*/ 0 h 1330"/>
                    <a:gd name="T102" fmla="*/ 0 w 899"/>
                    <a:gd name="T103" fmla="*/ 0 h 1330"/>
                    <a:gd name="T104" fmla="*/ 0 w 899"/>
                    <a:gd name="T105" fmla="*/ 0 h 1330"/>
                    <a:gd name="T106" fmla="*/ 0 w 899"/>
                    <a:gd name="T107" fmla="*/ 0 h 1330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899"/>
                    <a:gd name="T163" fmla="*/ 0 h 1330"/>
                    <a:gd name="T164" fmla="*/ 899 w 899"/>
                    <a:gd name="T165" fmla="*/ 1330 h 1330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899" h="1330">
                      <a:moveTo>
                        <a:pt x="345" y="58"/>
                      </a:moveTo>
                      <a:lnTo>
                        <a:pt x="388" y="38"/>
                      </a:lnTo>
                      <a:lnTo>
                        <a:pt x="441" y="21"/>
                      </a:lnTo>
                      <a:lnTo>
                        <a:pt x="504" y="5"/>
                      </a:lnTo>
                      <a:lnTo>
                        <a:pt x="568" y="0"/>
                      </a:lnTo>
                      <a:lnTo>
                        <a:pt x="633" y="0"/>
                      </a:lnTo>
                      <a:lnTo>
                        <a:pt x="688" y="4"/>
                      </a:lnTo>
                      <a:lnTo>
                        <a:pt x="729" y="12"/>
                      </a:lnTo>
                      <a:lnTo>
                        <a:pt x="725" y="76"/>
                      </a:lnTo>
                      <a:lnTo>
                        <a:pt x="722" y="136"/>
                      </a:lnTo>
                      <a:lnTo>
                        <a:pt x="718" y="208"/>
                      </a:lnTo>
                      <a:lnTo>
                        <a:pt x="715" y="281"/>
                      </a:lnTo>
                      <a:lnTo>
                        <a:pt x="715" y="349"/>
                      </a:lnTo>
                      <a:lnTo>
                        <a:pt x="715" y="419"/>
                      </a:lnTo>
                      <a:lnTo>
                        <a:pt x="718" y="485"/>
                      </a:lnTo>
                      <a:lnTo>
                        <a:pt x="720" y="540"/>
                      </a:lnTo>
                      <a:lnTo>
                        <a:pt x="726" y="600"/>
                      </a:lnTo>
                      <a:lnTo>
                        <a:pt x="730" y="654"/>
                      </a:lnTo>
                      <a:lnTo>
                        <a:pt x="734" y="702"/>
                      </a:lnTo>
                      <a:lnTo>
                        <a:pt x="744" y="755"/>
                      </a:lnTo>
                      <a:lnTo>
                        <a:pt x="750" y="801"/>
                      </a:lnTo>
                      <a:lnTo>
                        <a:pt x="760" y="849"/>
                      </a:lnTo>
                      <a:lnTo>
                        <a:pt x="774" y="899"/>
                      </a:lnTo>
                      <a:lnTo>
                        <a:pt x="793" y="943"/>
                      </a:lnTo>
                      <a:lnTo>
                        <a:pt x="824" y="1015"/>
                      </a:lnTo>
                      <a:lnTo>
                        <a:pt x="861" y="1103"/>
                      </a:lnTo>
                      <a:lnTo>
                        <a:pt x="888" y="1152"/>
                      </a:lnTo>
                      <a:lnTo>
                        <a:pt x="899" y="1190"/>
                      </a:lnTo>
                      <a:lnTo>
                        <a:pt x="899" y="1314"/>
                      </a:lnTo>
                      <a:lnTo>
                        <a:pt x="778" y="1325"/>
                      </a:lnTo>
                      <a:lnTo>
                        <a:pt x="644" y="1330"/>
                      </a:lnTo>
                      <a:lnTo>
                        <a:pt x="483" y="1330"/>
                      </a:lnTo>
                      <a:lnTo>
                        <a:pt x="350" y="1320"/>
                      </a:lnTo>
                      <a:lnTo>
                        <a:pt x="218" y="1309"/>
                      </a:lnTo>
                      <a:lnTo>
                        <a:pt x="127" y="1294"/>
                      </a:lnTo>
                      <a:lnTo>
                        <a:pt x="68" y="1287"/>
                      </a:lnTo>
                      <a:lnTo>
                        <a:pt x="0" y="1260"/>
                      </a:lnTo>
                      <a:lnTo>
                        <a:pt x="0" y="1100"/>
                      </a:lnTo>
                      <a:lnTo>
                        <a:pt x="31" y="1068"/>
                      </a:lnTo>
                      <a:lnTo>
                        <a:pt x="63" y="1019"/>
                      </a:lnTo>
                      <a:lnTo>
                        <a:pt x="95" y="977"/>
                      </a:lnTo>
                      <a:lnTo>
                        <a:pt x="148" y="898"/>
                      </a:lnTo>
                      <a:lnTo>
                        <a:pt x="185" y="832"/>
                      </a:lnTo>
                      <a:lnTo>
                        <a:pt x="218" y="768"/>
                      </a:lnTo>
                      <a:lnTo>
                        <a:pt x="253" y="699"/>
                      </a:lnTo>
                      <a:lnTo>
                        <a:pt x="281" y="630"/>
                      </a:lnTo>
                      <a:lnTo>
                        <a:pt x="313" y="538"/>
                      </a:lnTo>
                      <a:lnTo>
                        <a:pt x="336" y="462"/>
                      </a:lnTo>
                      <a:lnTo>
                        <a:pt x="349" y="393"/>
                      </a:lnTo>
                      <a:lnTo>
                        <a:pt x="360" y="326"/>
                      </a:lnTo>
                      <a:lnTo>
                        <a:pt x="366" y="251"/>
                      </a:lnTo>
                      <a:lnTo>
                        <a:pt x="366" y="181"/>
                      </a:lnTo>
                      <a:lnTo>
                        <a:pt x="361" y="122"/>
                      </a:lnTo>
                      <a:lnTo>
                        <a:pt x="345" y="58"/>
                      </a:lnTo>
                      <a:close/>
                    </a:path>
                  </a:pathLst>
                </a:custGeom>
                <a:solidFill>
                  <a:srgbClr val="7F7F9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503" name="Group 31"/>
              <p:cNvGrpSpPr>
                <a:grpSpLocks/>
              </p:cNvGrpSpPr>
              <p:nvPr/>
            </p:nvGrpSpPr>
            <p:grpSpPr bwMode="auto">
              <a:xfrm>
                <a:off x="2198" y="2576"/>
                <a:ext cx="454" cy="525"/>
                <a:chOff x="2198" y="2576"/>
                <a:chExt cx="454" cy="525"/>
              </a:xfrm>
            </p:grpSpPr>
            <p:sp>
              <p:nvSpPr>
                <p:cNvPr id="6504" name="Freeform 32"/>
                <p:cNvSpPr>
                  <a:spLocks/>
                </p:cNvSpPr>
                <p:nvPr/>
              </p:nvSpPr>
              <p:spPr bwMode="auto">
                <a:xfrm>
                  <a:off x="2198" y="2576"/>
                  <a:ext cx="454" cy="525"/>
                </a:xfrm>
                <a:custGeom>
                  <a:avLst/>
                  <a:gdLst>
                    <a:gd name="T0" fmla="*/ 0 w 1362"/>
                    <a:gd name="T1" fmla="*/ 0 h 1573"/>
                    <a:gd name="T2" fmla="*/ 0 w 1362"/>
                    <a:gd name="T3" fmla="*/ 0 h 1573"/>
                    <a:gd name="T4" fmla="*/ 0 w 1362"/>
                    <a:gd name="T5" fmla="*/ 0 h 1573"/>
                    <a:gd name="T6" fmla="*/ 0 w 1362"/>
                    <a:gd name="T7" fmla="*/ 0 h 1573"/>
                    <a:gd name="T8" fmla="*/ 0 w 1362"/>
                    <a:gd name="T9" fmla="*/ 0 h 1573"/>
                    <a:gd name="T10" fmla="*/ 0 w 1362"/>
                    <a:gd name="T11" fmla="*/ 0 h 1573"/>
                    <a:gd name="T12" fmla="*/ 0 w 1362"/>
                    <a:gd name="T13" fmla="*/ 0 h 1573"/>
                    <a:gd name="T14" fmla="*/ 0 w 1362"/>
                    <a:gd name="T15" fmla="*/ 0 h 1573"/>
                    <a:gd name="T16" fmla="*/ 0 w 1362"/>
                    <a:gd name="T17" fmla="*/ 0 h 1573"/>
                    <a:gd name="T18" fmla="*/ 0 w 1362"/>
                    <a:gd name="T19" fmla="*/ 0 h 1573"/>
                    <a:gd name="T20" fmla="*/ 0 w 1362"/>
                    <a:gd name="T21" fmla="*/ 0 h 1573"/>
                    <a:gd name="T22" fmla="*/ 0 w 1362"/>
                    <a:gd name="T23" fmla="*/ 0 h 1573"/>
                    <a:gd name="T24" fmla="*/ 0 w 1362"/>
                    <a:gd name="T25" fmla="*/ 0 h 1573"/>
                    <a:gd name="T26" fmla="*/ 0 w 1362"/>
                    <a:gd name="T27" fmla="*/ 0 h 1573"/>
                    <a:gd name="T28" fmla="*/ 0 w 1362"/>
                    <a:gd name="T29" fmla="*/ 0 h 1573"/>
                    <a:gd name="T30" fmla="*/ 0 w 1362"/>
                    <a:gd name="T31" fmla="*/ 0 h 1573"/>
                    <a:gd name="T32" fmla="*/ 0 w 1362"/>
                    <a:gd name="T33" fmla="*/ 0 h 1573"/>
                    <a:gd name="T34" fmla="*/ 0 w 1362"/>
                    <a:gd name="T35" fmla="*/ 0 h 1573"/>
                    <a:gd name="T36" fmla="*/ 0 w 1362"/>
                    <a:gd name="T37" fmla="*/ 0 h 1573"/>
                    <a:gd name="T38" fmla="*/ 0 w 1362"/>
                    <a:gd name="T39" fmla="*/ 0 h 1573"/>
                    <a:gd name="T40" fmla="*/ 0 w 1362"/>
                    <a:gd name="T41" fmla="*/ 0 h 1573"/>
                    <a:gd name="T42" fmla="*/ 0 w 1362"/>
                    <a:gd name="T43" fmla="*/ 0 h 1573"/>
                    <a:gd name="T44" fmla="*/ 0 w 1362"/>
                    <a:gd name="T45" fmla="*/ 0 h 1573"/>
                    <a:gd name="T46" fmla="*/ 1 w 1362"/>
                    <a:gd name="T47" fmla="*/ 0 h 1573"/>
                    <a:gd name="T48" fmla="*/ 1 w 1362"/>
                    <a:gd name="T49" fmla="*/ 0 h 1573"/>
                    <a:gd name="T50" fmla="*/ 1 w 1362"/>
                    <a:gd name="T51" fmla="*/ 0 h 1573"/>
                    <a:gd name="T52" fmla="*/ 1 w 1362"/>
                    <a:gd name="T53" fmla="*/ 1 h 1573"/>
                    <a:gd name="T54" fmla="*/ 1 w 1362"/>
                    <a:gd name="T55" fmla="*/ 1 h 1573"/>
                    <a:gd name="T56" fmla="*/ 1 w 1362"/>
                    <a:gd name="T57" fmla="*/ 1 h 1573"/>
                    <a:gd name="T58" fmla="*/ 1 w 1362"/>
                    <a:gd name="T59" fmla="*/ 1 h 1573"/>
                    <a:gd name="T60" fmla="*/ 1 w 1362"/>
                    <a:gd name="T61" fmla="*/ 1 h 1573"/>
                    <a:gd name="T62" fmla="*/ 1 w 1362"/>
                    <a:gd name="T63" fmla="*/ 1 h 1573"/>
                    <a:gd name="T64" fmla="*/ 0 w 1362"/>
                    <a:gd name="T65" fmla="*/ 1 h 1573"/>
                    <a:gd name="T66" fmla="*/ 0 w 1362"/>
                    <a:gd name="T67" fmla="*/ 1 h 1573"/>
                    <a:gd name="T68" fmla="*/ 0 w 1362"/>
                    <a:gd name="T69" fmla="*/ 1 h 1573"/>
                    <a:gd name="T70" fmla="*/ 0 w 1362"/>
                    <a:gd name="T71" fmla="*/ 1 h 1573"/>
                    <a:gd name="T72" fmla="*/ 0 w 1362"/>
                    <a:gd name="T73" fmla="*/ 1 h 1573"/>
                    <a:gd name="T74" fmla="*/ 0 w 1362"/>
                    <a:gd name="T75" fmla="*/ 1 h 1573"/>
                    <a:gd name="T76" fmla="*/ 0 w 1362"/>
                    <a:gd name="T77" fmla="*/ 1 h 1573"/>
                    <a:gd name="T78" fmla="*/ 0 w 1362"/>
                    <a:gd name="T79" fmla="*/ 1 h 1573"/>
                    <a:gd name="T80" fmla="*/ 0 w 1362"/>
                    <a:gd name="T81" fmla="*/ 1 h 1573"/>
                    <a:gd name="T82" fmla="*/ 0 w 1362"/>
                    <a:gd name="T83" fmla="*/ 1 h 1573"/>
                    <a:gd name="T84" fmla="*/ 0 w 1362"/>
                    <a:gd name="T85" fmla="*/ 1 h 1573"/>
                    <a:gd name="T86" fmla="*/ 0 w 1362"/>
                    <a:gd name="T87" fmla="*/ 1 h 1573"/>
                    <a:gd name="T88" fmla="*/ 0 w 1362"/>
                    <a:gd name="T89" fmla="*/ 1 h 1573"/>
                    <a:gd name="T90" fmla="*/ 0 w 1362"/>
                    <a:gd name="T91" fmla="*/ 0 h 1573"/>
                    <a:gd name="T92" fmla="*/ 0 w 1362"/>
                    <a:gd name="T93" fmla="*/ 0 h 1573"/>
                    <a:gd name="T94" fmla="*/ 0 w 1362"/>
                    <a:gd name="T95" fmla="*/ 0 h 1573"/>
                    <a:gd name="T96" fmla="*/ 0 w 1362"/>
                    <a:gd name="T97" fmla="*/ 0 h 1573"/>
                    <a:gd name="T98" fmla="*/ 0 w 1362"/>
                    <a:gd name="T99" fmla="*/ 0 h 1573"/>
                    <a:gd name="T100" fmla="*/ 0 w 1362"/>
                    <a:gd name="T101" fmla="*/ 0 h 1573"/>
                    <a:gd name="T102" fmla="*/ 0 w 1362"/>
                    <a:gd name="T103" fmla="*/ 0 h 1573"/>
                    <a:gd name="T104" fmla="*/ 0 w 1362"/>
                    <a:gd name="T105" fmla="*/ 0 h 1573"/>
                    <a:gd name="T106" fmla="*/ 0 w 1362"/>
                    <a:gd name="T107" fmla="*/ 0 h 1573"/>
                    <a:gd name="T108" fmla="*/ 0 w 1362"/>
                    <a:gd name="T109" fmla="*/ 0 h 1573"/>
                    <a:gd name="T110" fmla="*/ 0 w 1362"/>
                    <a:gd name="T111" fmla="*/ 0 h 1573"/>
                    <a:gd name="T112" fmla="*/ 0 w 1362"/>
                    <a:gd name="T113" fmla="*/ 0 h 1573"/>
                    <a:gd name="T114" fmla="*/ 0 w 1362"/>
                    <a:gd name="T115" fmla="*/ 0 h 1573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1362"/>
                    <a:gd name="T175" fmla="*/ 0 h 1573"/>
                    <a:gd name="T176" fmla="*/ 1362 w 1362"/>
                    <a:gd name="T177" fmla="*/ 1573 h 1573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1362" h="1573">
                      <a:moveTo>
                        <a:pt x="410" y="70"/>
                      </a:moveTo>
                      <a:lnTo>
                        <a:pt x="461" y="45"/>
                      </a:lnTo>
                      <a:lnTo>
                        <a:pt x="523" y="25"/>
                      </a:lnTo>
                      <a:lnTo>
                        <a:pt x="600" y="7"/>
                      </a:lnTo>
                      <a:lnTo>
                        <a:pt x="674" y="0"/>
                      </a:lnTo>
                      <a:lnTo>
                        <a:pt x="751" y="0"/>
                      </a:lnTo>
                      <a:lnTo>
                        <a:pt x="813" y="6"/>
                      </a:lnTo>
                      <a:lnTo>
                        <a:pt x="864" y="15"/>
                      </a:lnTo>
                      <a:lnTo>
                        <a:pt x="925" y="34"/>
                      </a:lnTo>
                      <a:lnTo>
                        <a:pt x="978" y="57"/>
                      </a:lnTo>
                      <a:lnTo>
                        <a:pt x="1003" y="75"/>
                      </a:lnTo>
                      <a:lnTo>
                        <a:pt x="990" y="165"/>
                      </a:lnTo>
                      <a:lnTo>
                        <a:pt x="984" y="252"/>
                      </a:lnTo>
                      <a:lnTo>
                        <a:pt x="984" y="340"/>
                      </a:lnTo>
                      <a:lnTo>
                        <a:pt x="984" y="408"/>
                      </a:lnTo>
                      <a:lnTo>
                        <a:pt x="989" y="474"/>
                      </a:lnTo>
                      <a:lnTo>
                        <a:pt x="997" y="525"/>
                      </a:lnTo>
                      <a:lnTo>
                        <a:pt x="1005" y="570"/>
                      </a:lnTo>
                      <a:lnTo>
                        <a:pt x="1016" y="608"/>
                      </a:lnTo>
                      <a:lnTo>
                        <a:pt x="1031" y="656"/>
                      </a:lnTo>
                      <a:lnTo>
                        <a:pt x="1045" y="696"/>
                      </a:lnTo>
                      <a:lnTo>
                        <a:pt x="1057" y="730"/>
                      </a:lnTo>
                      <a:lnTo>
                        <a:pt x="1086" y="802"/>
                      </a:lnTo>
                      <a:lnTo>
                        <a:pt x="1117" y="877"/>
                      </a:lnTo>
                      <a:lnTo>
                        <a:pt x="1166" y="979"/>
                      </a:lnTo>
                      <a:lnTo>
                        <a:pt x="1218" y="1081"/>
                      </a:lnTo>
                      <a:lnTo>
                        <a:pt x="1274" y="1181"/>
                      </a:lnTo>
                      <a:lnTo>
                        <a:pt x="1305" y="1238"/>
                      </a:lnTo>
                      <a:lnTo>
                        <a:pt x="1362" y="1301"/>
                      </a:lnTo>
                      <a:lnTo>
                        <a:pt x="1362" y="1497"/>
                      </a:lnTo>
                      <a:lnTo>
                        <a:pt x="1280" y="1524"/>
                      </a:lnTo>
                      <a:lnTo>
                        <a:pt x="1192" y="1536"/>
                      </a:lnTo>
                      <a:lnTo>
                        <a:pt x="1065" y="1556"/>
                      </a:lnTo>
                      <a:lnTo>
                        <a:pt x="921" y="1568"/>
                      </a:lnTo>
                      <a:lnTo>
                        <a:pt x="763" y="1573"/>
                      </a:lnTo>
                      <a:lnTo>
                        <a:pt x="574" y="1573"/>
                      </a:lnTo>
                      <a:lnTo>
                        <a:pt x="416" y="1561"/>
                      </a:lnTo>
                      <a:lnTo>
                        <a:pt x="258" y="1549"/>
                      </a:lnTo>
                      <a:lnTo>
                        <a:pt x="151" y="1530"/>
                      </a:lnTo>
                      <a:lnTo>
                        <a:pt x="82" y="1522"/>
                      </a:lnTo>
                      <a:lnTo>
                        <a:pt x="0" y="1490"/>
                      </a:lnTo>
                      <a:lnTo>
                        <a:pt x="0" y="1301"/>
                      </a:lnTo>
                      <a:lnTo>
                        <a:pt x="37" y="1263"/>
                      </a:lnTo>
                      <a:lnTo>
                        <a:pt x="75" y="1206"/>
                      </a:lnTo>
                      <a:lnTo>
                        <a:pt x="113" y="1157"/>
                      </a:lnTo>
                      <a:lnTo>
                        <a:pt x="177" y="1062"/>
                      </a:lnTo>
                      <a:lnTo>
                        <a:pt x="220" y="985"/>
                      </a:lnTo>
                      <a:lnTo>
                        <a:pt x="258" y="909"/>
                      </a:lnTo>
                      <a:lnTo>
                        <a:pt x="301" y="826"/>
                      </a:lnTo>
                      <a:lnTo>
                        <a:pt x="334" y="745"/>
                      </a:lnTo>
                      <a:lnTo>
                        <a:pt x="372" y="637"/>
                      </a:lnTo>
                      <a:lnTo>
                        <a:pt x="399" y="547"/>
                      </a:lnTo>
                      <a:lnTo>
                        <a:pt x="414" y="466"/>
                      </a:lnTo>
                      <a:lnTo>
                        <a:pt x="427" y="387"/>
                      </a:lnTo>
                      <a:lnTo>
                        <a:pt x="435" y="298"/>
                      </a:lnTo>
                      <a:lnTo>
                        <a:pt x="435" y="215"/>
                      </a:lnTo>
                      <a:lnTo>
                        <a:pt x="429" y="144"/>
                      </a:lnTo>
                      <a:lnTo>
                        <a:pt x="410" y="70"/>
                      </a:lnTo>
                      <a:close/>
                    </a:path>
                  </a:pathLst>
                </a:custGeom>
                <a:solidFill>
                  <a:srgbClr val="BFBFD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505" name="Freeform 33"/>
                <p:cNvSpPr>
                  <a:spLocks/>
                </p:cNvSpPr>
                <p:nvPr/>
              </p:nvSpPr>
              <p:spPr bwMode="auto">
                <a:xfrm>
                  <a:off x="2198" y="2576"/>
                  <a:ext cx="355" cy="525"/>
                </a:xfrm>
                <a:custGeom>
                  <a:avLst/>
                  <a:gdLst>
                    <a:gd name="T0" fmla="*/ 0 w 1065"/>
                    <a:gd name="T1" fmla="*/ 0 h 1573"/>
                    <a:gd name="T2" fmla="*/ 0 w 1065"/>
                    <a:gd name="T3" fmla="*/ 0 h 1573"/>
                    <a:gd name="T4" fmla="*/ 0 w 1065"/>
                    <a:gd name="T5" fmla="*/ 0 h 1573"/>
                    <a:gd name="T6" fmla="*/ 0 w 1065"/>
                    <a:gd name="T7" fmla="*/ 0 h 1573"/>
                    <a:gd name="T8" fmla="*/ 0 w 1065"/>
                    <a:gd name="T9" fmla="*/ 0 h 1573"/>
                    <a:gd name="T10" fmla="*/ 0 w 1065"/>
                    <a:gd name="T11" fmla="*/ 0 h 1573"/>
                    <a:gd name="T12" fmla="*/ 0 w 1065"/>
                    <a:gd name="T13" fmla="*/ 0 h 1573"/>
                    <a:gd name="T14" fmla="*/ 0 w 1065"/>
                    <a:gd name="T15" fmla="*/ 0 h 1573"/>
                    <a:gd name="T16" fmla="*/ 0 w 1065"/>
                    <a:gd name="T17" fmla="*/ 0 h 1573"/>
                    <a:gd name="T18" fmla="*/ 0 w 1065"/>
                    <a:gd name="T19" fmla="*/ 0 h 1573"/>
                    <a:gd name="T20" fmla="*/ 0 w 1065"/>
                    <a:gd name="T21" fmla="*/ 0 h 1573"/>
                    <a:gd name="T22" fmla="*/ 0 w 1065"/>
                    <a:gd name="T23" fmla="*/ 0 h 1573"/>
                    <a:gd name="T24" fmla="*/ 0 w 1065"/>
                    <a:gd name="T25" fmla="*/ 0 h 1573"/>
                    <a:gd name="T26" fmla="*/ 0 w 1065"/>
                    <a:gd name="T27" fmla="*/ 0 h 1573"/>
                    <a:gd name="T28" fmla="*/ 0 w 1065"/>
                    <a:gd name="T29" fmla="*/ 0 h 1573"/>
                    <a:gd name="T30" fmla="*/ 0 w 1065"/>
                    <a:gd name="T31" fmla="*/ 0 h 1573"/>
                    <a:gd name="T32" fmla="*/ 0 w 1065"/>
                    <a:gd name="T33" fmla="*/ 0 h 1573"/>
                    <a:gd name="T34" fmla="*/ 0 w 1065"/>
                    <a:gd name="T35" fmla="*/ 0 h 1573"/>
                    <a:gd name="T36" fmla="*/ 0 w 1065"/>
                    <a:gd name="T37" fmla="*/ 0 h 1573"/>
                    <a:gd name="T38" fmla="*/ 0 w 1065"/>
                    <a:gd name="T39" fmla="*/ 0 h 1573"/>
                    <a:gd name="T40" fmla="*/ 0 w 1065"/>
                    <a:gd name="T41" fmla="*/ 0 h 1573"/>
                    <a:gd name="T42" fmla="*/ 0 w 1065"/>
                    <a:gd name="T43" fmla="*/ 0 h 1573"/>
                    <a:gd name="T44" fmla="*/ 0 w 1065"/>
                    <a:gd name="T45" fmla="*/ 0 h 1573"/>
                    <a:gd name="T46" fmla="*/ 0 w 1065"/>
                    <a:gd name="T47" fmla="*/ 1 h 1573"/>
                    <a:gd name="T48" fmla="*/ 0 w 1065"/>
                    <a:gd name="T49" fmla="*/ 1 h 1573"/>
                    <a:gd name="T50" fmla="*/ 0 w 1065"/>
                    <a:gd name="T51" fmla="*/ 1 h 1573"/>
                    <a:gd name="T52" fmla="*/ 0 w 1065"/>
                    <a:gd name="T53" fmla="*/ 1 h 1573"/>
                    <a:gd name="T54" fmla="*/ 0 w 1065"/>
                    <a:gd name="T55" fmla="*/ 1 h 1573"/>
                    <a:gd name="T56" fmla="*/ 0 w 1065"/>
                    <a:gd name="T57" fmla="*/ 1 h 1573"/>
                    <a:gd name="T58" fmla="*/ 0 w 1065"/>
                    <a:gd name="T59" fmla="*/ 1 h 1573"/>
                    <a:gd name="T60" fmla="*/ 0 w 1065"/>
                    <a:gd name="T61" fmla="*/ 1 h 1573"/>
                    <a:gd name="T62" fmla="*/ 0 w 1065"/>
                    <a:gd name="T63" fmla="*/ 1 h 1573"/>
                    <a:gd name="T64" fmla="*/ 0 w 1065"/>
                    <a:gd name="T65" fmla="*/ 1 h 1573"/>
                    <a:gd name="T66" fmla="*/ 0 w 1065"/>
                    <a:gd name="T67" fmla="*/ 1 h 1573"/>
                    <a:gd name="T68" fmla="*/ 0 w 1065"/>
                    <a:gd name="T69" fmla="*/ 1 h 1573"/>
                    <a:gd name="T70" fmla="*/ 0 w 1065"/>
                    <a:gd name="T71" fmla="*/ 1 h 1573"/>
                    <a:gd name="T72" fmla="*/ 0 w 1065"/>
                    <a:gd name="T73" fmla="*/ 1 h 1573"/>
                    <a:gd name="T74" fmla="*/ 0 w 1065"/>
                    <a:gd name="T75" fmla="*/ 1 h 1573"/>
                    <a:gd name="T76" fmla="*/ 0 w 1065"/>
                    <a:gd name="T77" fmla="*/ 1 h 1573"/>
                    <a:gd name="T78" fmla="*/ 0 w 1065"/>
                    <a:gd name="T79" fmla="*/ 1 h 1573"/>
                    <a:gd name="T80" fmla="*/ 0 w 1065"/>
                    <a:gd name="T81" fmla="*/ 1 h 1573"/>
                    <a:gd name="T82" fmla="*/ 0 w 1065"/>
                    <a:gd name="T83" fmla="*/ 0 h 1573"/>
                    <a:gd name="T84" fmla="*/ 0 w 1065"/>
                    <a:gd name="T85" fmla="*/ 0 h 1573"/>
                    <a:gd name="T86" fmla="*/ 0 w 1065"/>
                    <a:gd name="T87" fmla="*/ 0 h 1573"/>
                    <a:gd name="T88" fmla="*/ 0 w 1065"/>
                    <a:gd name="T89" fmla="*/ 0 h 1573"/>
                    <a:gd name="T90" fmla="*/ 0 w 1065"/>
                    <a:gd name="T91" fmla="*/ 0 h 1573"/>
                    <a:gd name="T92" fmla="*/ 0 w 1065"/>
                    <a:gd name="T93" fmla="*/ 0 h 1573"/>
                    <a:gd name="T94" fmla="*/ 0 w 1065"/>
                    <a:gd name="T95" fmla="*/ 0 h 1573"/>
                    <a:gd name="T96" fmla="*/ 0 w 1065"/>
                    <a:gd name="T97" fmla="*/ 0 h 1573"/>
                    <a:gd name="T98" fmla="*/ 0 w 1065"/>
                    <a:gd name="T99" fmla="*/ 0 h 1573"/>
                    <a:gd name="T100" fmla="*/ 0 w 1065"/>
                    <a:gd name="T101" fmla="*/ 0 h 1573"/>
                    <a:gd name="T102" fmla="*/ 0 w 1065"/>
                    <a:gd name="T103" fmla="*/ 0 h 1573"/>
                    <a:gd name="T104" fmla="*/ 0 w 1065"/>
                    <a:gd name="T105" fmla="*/ 0 h 1573"/>
                    <a:gd name="T106" fmla="*/ 0 w 1065"/>
                    <a:gd name="T107" fmla="*/ 0 h 1573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1065"/>
                    <a:gd name="T163" fmla="*/ 0 h 1573"/>
                    <a:gd name="T164" fmla="*/ 1065 w 1065"/>
                    <a:gd name="T165" fmla="*/ 1573 h 1573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1065" h="1573">
                      <a:moveTo>
                        <a:pt x="410" y="70"/>
                      </a:moveTo>
                      <a:lnTo>
                        <a:pt x="461" y="45"/>
                      </a:lnTo>
                      <a:lnTo>
                        <a:pt x="523" y="25"/>
                      </a:lnTo>
                      <a:lnTo>
                        <a:pt x="600" y="7"/>
                      </a:lnTo>
                      <a:lnTo>
                        <a:pt x="674" y="0"/>
                      </a:lnTo>
                      <a:lnTo>
                        <a:pt x="751" y="0"/>
                      </a:lnTo>
                      <a:lnTo>
                        <a:pt x="813" y="6"/>
                      </a:lnTo>
                      <a:lnTo>
                        <a:pt x="864" y="15"/>
                      </a:lnTo>
                      <a:lnTo>
                        <a:pt x="858" y="90"/>
                      </a:lnTo>
                      <a:lnTo>
                        <a:pt x="854" y="161"/>
                      </a:lnTo>
                      <a:lnTo>
                        <a:pt x="851" y="246"/>
                      </a:lnTo>
                      <a:lnTo>
                        <a:pt x="847" y="335"/>
                      </a:lnTo>
                      <a:lnTo>
                        <a:pt x="846" y="413"/>
                      </a:lnTo>
                      <a:lnTo>
                        <a:pt x="846" y="497"/>
                      </a:lnTo>
                      <a:lnTo>
                        <a:pt x="846" y="574"/>
                      </a:lnTo>
                      <a:lnTo>
                        <a:pt x="853" y="638"/>
                      </a:lnTo>
                      <a:lnTo>
                        <a:pt x="860" y="709"/>
                      </a:lnTo>
                      <a:lnTo>
                        <a:pt x="864" y="774"/>
                      </a:lnTo>
                      <a:lnTo>
                        <a:pt x="869" y="830"/>
                      </a:lnTo>
                      <a:lnTo>
                        <a:pt x="880" y="893"/>
                      </a:lnTo>
                      <a:lnTo>
                        <a:pt x="888" y="947"/>
                      </a:lnTo>
                      <a:lnTo>
                        <a:pt x="899" y="1004"/>
                      </a:lnTo>
                      <a:lnTo>
                        <a:pt x="917" y="1063"/>
                      </a:lnTo>
                      <a:lnTo>
                        <a:pt x="939" y="1115"/>
                      </a:lnTo>
                      <a:lnTo>
                        <a:pt x="977" y="1200"/>
                      </a:lnTo>
                      <a:lnTo>
                        <a:pt x="1019" y="1305"/>
                      </a:lnTo>
                      <a:lnTo>
                        <a:pt x="1052" y="1364"/>
                      </a:lnTo>
                      <a:lnTo>
                        <a:pt x="1065" y="1409"/>
                      </a:lnTo>
                      <a:lnTo>
                        <a:pt x="1065" y="1556"/>
                      </a:lnTo>
                      <a:lnTo>
                        <a:pt x="921" y="1568"/>
                      </a:lnTo>
                      <a:lnTo>
                        <a:pt x="763" y="1573"/>
                      </a:lnTo>
                      <a:lnTo>
                        <a:pt x="574" y="1573"/>
                      </a:lnTo>
                      <a:lnTo>
                        <a:pt x="416" y="1561"/>
                      </a:lnTo>
                      <a:lnTo>
                        <a:pt x="258" y="1549"/>
                      </a:lnTo>
                      <a:lnTo>
                        <a:pt x="151" y="1530"/>
                      </a:lnTo>
                      <a:lnTo>
                        <a:pt x="82" y="1522"/>
                      </a:lnTo>
                      <a:lnTo>
                        <a:pt x="0" y="1490"/>
                      </a:lnTo>
                      <a:lnTo>
                        <a:pt x="0" y="1301"/>
                      </a:lnTo>
                      <a:lnTo>
                        <a:pt x="37" y="1263"/>
                      </a:lnTo>
                      <a:lnTo>
                        <a:pt x="75" y="1206"/>
                      </a:lnTo>
                      <a:lnTo>
                        <a:pt x="113" y="1157"/>
                      </a:lnTo>
                      <a:lnTo>
                        <a:pt x="177" y="1062"/>
                      </a:lnTo>
                      <a:lnTo>
                        <a:pt x="220" y="985"/>
                      </a:lnTo>
                      <a:lnTo>
                        <a:pt x="258" y="909"/>
                      </a:lnTo>
                      <a:lnTo>
                        <a:pt x="301" y="826"/>
                      </a:lnTo>
                      <a:lnTo>
                        <a:pt x="334" y="745"/>
                      </a:lnTo>
                      <a:lnTo>
                        <a:pt x="372" y="637"/>
                      </a:lnTo>
                      <a:lnTo>
                        <a:pt x="399" y="547"/>
                      </a:lnTo>
                      <a:lnTo>
                        <a:pt x="414" y="466"/>
                      </a:lnTo>
                      <a:lnTo>
                        <a:pt x="427" y="387"/>
                      </a:lnTo>
                      <a:lnTo>
                        <a:pt x="435" y="298"/>
                      </a:lnTo>
                      <a:lnTo>
                        <a:pt x="435" y="215"/>
                      </a:lnTo>
                      <a:lnTo>
                        <a:pt x="429" y="144"/>
                      </a:lnTo>
                      <a:lnTo>
                        <a:pt x="410" y="70"/>
                      </a:lnTo>
                      <a:close/>
                    </a:path>
                  </a:pathLst>
                </a:custGeom>
                <a:solidFill>
                  <a:srgbClr val="7F7F9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6315" name="Group 34"/>
            <p:cNvGrpSpPr>
              <a:grpSpLocks/>
            </p:cNvGrpSpPr>
            <p:nvPr/>
          </p:nvGrpSpPr>
          <p:grpSpPr bwMode="auto">
            <a:xfrm>
              <a:off x="2549" y="2162"/>
              <a:ext cx="81" cy="920"/>
              <a:chOff x="2549" y="2162"/>
              <a:chExt cx="81" cy="920"/>
            </a:xfrm>
          </p:grpSpPr>
          <p:sp>
            <p:nvSpPr>
              <p:cNvPr id="6492" name="Oval 35"/>
              <p:cNvSpPr>
                <a:spLocks noChangeArrowheads="1"/>
              </p:cNvSpPr>
              <p:nvPr/>
            </p:nvSpPr>
            <p:spPr bwMode="auto">
              <a:xfrm>
                <a:off x="2549" y="2162"/>
                <a:ext cx="81" cy="36"/>
              </a:xfrm>
              <a:prstGeom prst="ellipse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6493" name="Rectangle 36"/>
              <p:cNvSpPr>
                <a:spLocks noChangeArrowheads="1"/>
              </p:cNvSpPr>
              <p:nvPr/>
            </p:nvSpPr>
            <p:spPr bwMode="auto">
              <a:xfrm>
                <a:off x="2549" y="2180"/>
                <a:ext cx="81" cy="902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grpSp>
            <p:nvGrpSpPr>
              <p:cNvPr id="6494" name="Group 37"/>
              <p:cNvGrpSpPr>
                <a:grpSpLocks/>
              </p:cNvGrpSpPr>
              <p:nvPr/>
            </p:nvGrpSpPr>
            <p:grpSpPr bwMode="auto">
              <a:xfrm>
                <a:off x="2549" y="2162"/>
                <a:ext cx="81" cy="920"/>
                <a:chOff x="2549" y="2162"/>
                <a:chExt cx="81" cy="920"/>
              </a:xfrm>
            </p:grpSpPr>
            <p:grpSp>
              <p:nvGrpSpPr>
                <p:cNvPr id="6495" name="Group 38"/>
                <p:cNvGrpSpPr>
                  <a:grpSpLocks/>
                </p:cNvGrpSpPr>
                <p:nvPr/>
              </p:nvGrpSpPr>
              <p:grpSpPr bwMode="auto">
                <a:xfrm>
                  <a:off x="2549" y="2162"/>
                  <a:ext cx="81" cy="920"/>
                  <a:chOff x="2549" y="2162"/>
                  <a:chExt cx="81" cy="920"/>
                </a:xfrm>
              </p:grpSpPr>
              <p:sp>
                <p:nvSpPr>
                  <p:cNvPr id="6499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2549" y="2162"/>
                    <a:ext cx="81" cy="37"/>
                  </a:xfrm>
                  <a:prstGeom prst="ellipse">
                    <a:avLst/>
                  </a:prstGeom>
                  <a:solidFill>
                    <a:srgbClr val="BFBFD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>
                      <a:lnSpc>
                        <a:spcPct val="150000"/>
                      </a:lnSpc>
                      <a:spcBef>
                        <a:spcPct val="50000"/>
                      </a:spcBef>
                      <a:spcAft>
                        <a:spcPct val="50000"/>
                      </a:spcAft>
                    </a:pPr>
                    <a:endParaRPr lang="ru-RU" sz="3600">
                      <a:latin typeface="Arial Narrow" pitchFamily="34" charset="0"/>
                    </a:endParaRPr>
                  </a:p>
                </p:txBody>
              </p:sp>
              <p:sp>
                <p:nvSpPr>
                  <p:cNvPr id="6500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2549" y="2180"/>
                    <a:ext cx="81" cy="902"/>
                  </a:xfrm>
                  <a:prstGeom prst="rect">
                    <a:avLst/>
                  </a:prstGeom>
                  <a:solidFill>
                    <a:srgbClr val="BFBFD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>
                      <a:lnSpc>
                        <a:spcPct val="150000"/>
                      </a:lnSpc>
                      <a:spcBef>
                        <a:spcPct val="50000"/>
                      </a:spcBef>
                      <a:spcAft>
                        <a:spcPct val="50000"/>
                      </a:spcAft>
                    </a:pPr>
                    <a:endParaRPr lang="ru-RU" sz="3600">
                      <a:latin typeface="Arial Narrow" pitchFamily="34" charset="0"/>
                    </a:endParaRPr>
                  </a:p>
                </p:txBody>
              </p:sp>
            </p:grpSp>
            <p:grpSp>
              <p:nvGrpSpPr>
                <p:cNvPr id="6496" name="Group 41"/>
                <p:cNvGrpSpPr>
                  <a:grpSpLocks/>
                </p:cNvGrpSpPr>
                <p:nvPr/>
              </p:nvGrpSpPr>
              <p:grpSpPr bwMode="auto">
                <a:xfrm>
                  <a:off x="2560" y="2162"/>
                  <a:ext cx="47" cy="919"/>
                  <a:chOff x="2560" y="2162"/>
                  <a:chExt cx="47" cy="919"/>
                </a:xfrm>
              </p:grpSpPr>
              <p:sp>
                <p:nvSpPr>
                  <p:cNvPr id="6497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2560" y="2162"/>
                    <a:ext cx="47" cy="37"/>
                  </a:xfrm>
                  <a:prstGeom prst="ellipse">
                    <a:avLst/>
                  </a:prstGeom>
                  <a:solidFill>
                    <a:srgbClr val="7F7F9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>
                      <a:lnSpc>
                        <a:spcPct val="150000"/>
                      </a:lnSpc>
                      <a:spcBef>
                        <a:spcPct val="50000"/>
                      </a:spcBef>
                      <a:spcAft>
                        <a:spcPct val="50000"/>
                      </a:spcAft>
                    </a:pPr>
                    <a:endParaRPr lang="ru-RU" sz="3600">
                      <a:latin typeface="Arial Narrow" pitchFamily="34" charset="0"/>
                    </a:endParaRPr>
                  </a:p>
                </p:txBody>
              </p:sp>
              <p:sp>
                <p:nvSpPr>
                  <p:cNvPr id="6498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2560" y="2180"/>
                    <a:ext cx="47" cy="901"/>
                  </a:xfrm>
                  <a:prstGeom prst="rect">
                    <a:avLst/>
                  </a:prstGeom>
                  <a:solidFill>
                    <a:srgbClr val="7F7F9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>
                      <a:lnSpc>
                        <a:spcPct val="150000"/>
                      </a:lnSpc>
                      <a:spcBef>
                        <a:spcPct val="50000"/>
                      </a:spcBef>
                      <a:spcAft>
                        <a:spcPct val="50000"/>
                      </a:spcAft>
                    </a:pPr>
                    <a:endParaRPr lang="ru-RU" sz="3600">
                      <a:latin typeface="Arial Narrow" pitchFamily="34" charset="0"/>
                    </a:endParaRPr>
                  </a:p>
                </p:txBody>
              </p:sp>
            </p:grpSp>
          </p:grpSp>
        </p:grpSp>
        <p:grpSp>
          <p:nvGrpSpPr>
            <p:cNvPr id="6316" name="Group 44"/>
            <p:cNvGrpSpPr>
              <a:grpSpLocks/>
            </p:cNvGrpSpPr>
            <p:nvPr/>
          </p:nvGrpSpPr>
          <p:grpSpPr bwMode="auto">
            <a:xfrm>
              <a:off x="1554" y="2667"/>
              <a:ext cx="1261" cy="470"/>
              <a:chOff x="1554" y="2667"/>
              <a:chExt cx="1261" cy="470"/>
            </a:xfrm>
          </p:grpSpPr>
          <p:sp>
            <p:nvSpPr>
              <p:cNvPr id="6317" name="Freeform 45"/>
              <p:cNvSpPr>
                <a:spLocks/>
              </p:cNvSpPr>
              <p:nvPr/>
            </p:nvSpPr>
            <p:spPr bwMode="auto">
              <a:xfrm>
                <a:off x="1554" y="3040"/>
                <a:ext cx="59" cy="62"/>
              </a:xfrm>
              <a:custGeom>
                <a:avLst/>
                <a:gdLst>
                  <a:gd name="T0" fmla="*/ 0 w 177"/>
                  <a:gd name="T1" fmla="*/ 0 h 186"/>
                  <a:gd name="T2" fmla="*/ 0 w 177"/>
                  <a:gd name="T3" fmla="*/ 0 h 186"/>
                  <a:gd name="T4" fmla="*/ 0 w 177"/>
                  <a:gd name="T5" fmla="*/ 0 h 186"/>
                  <a:gd name="T6" fmla="*/ 0 w 177"/>
                  <a:gd name="T7" fmla="*/ 0 h 186"/>
                  <a:gd name="T8" fmla="*/ 0 w 177"/>
                  <a:gd name="T9" fmla="*/ 0 h 186"/>
                  <a:gd name="T10" fmla="*/ 0 w 177"/>
                  <a:gd name="T11" fmla="*/ 0 h 186"/>
                  <a:gd name="T12" fmla="*/ 0 w 177"/>
                  <a:gd name="T13" fmla="*/ 0 h 186"/>
                  <a:gd name="T14" fmla="*/ 0 w 177"/>
                  <a:gd name="T15" fmla="*/ 0 h 186"/>
                  <a:gd name="T16" fmla="*/ 0 w 177"/>
                  <a:gd name="T17" fmla="*/ 0 h 18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77"/>
                  <a:gd name="T28" fmla="*/ 0 h 186"/>
                  <a:gd name="T29" fmla="*/ 177 w 177"/>
                  <a:gd name="T30" fmla="*/ 186 h 18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77" h="186">
                    <a:moveTo>
                      <a:pt x="177" y="0"/>
                    </a:moveTo>
                    <a:lnTo>
                      <a:pt x="0" y="38"/>
                    </a:lnTo>
                    <a:lnTo>
                      <a:pt x="0" y="103"/>
                    </a:lnTo>
                    <a:lnTo>
                      <a:pt x="27" y="103"/>
                    </a:lnTo>
                    <a:lnTo>
                      <a:pt x="27" y="186"/>
                    </a:lnTo>
                    <a:lnTo>
                      <a:pt x="73" y="186"/>
                    </a:lnTo>
                    <a:lnTo>
                      <a:pt x="73" y="103"/>
                    </a:lnTo>
                    <a:lnTo>
                      <a:pt x="171" y="103"/>
                    </a:lnTo>
                    <a:lnTo>
                      <a:pt x="177" y="0"/>
                    </a:lnTo>
                    <a:close/>
                  </a:path>
                </a:pathLst>
              </a:custGeom>
              <a:solidFill>
                <a:srgbClr val="005F5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318" name="Group 46"/>
              <p:cNvGrpSpPr>
                <a:grpSpLocks/>
              </p:cNvGrpSpPr>
              <p:nvPr/>
            </p:nvGrpSpPr>
            <p:grpSpPr bwMode="auto">
              <a:xfrm>
                <a:off x="1610" y="2679"/>
                <a:ext cx="1165" cy="445"/>
                <a:chOff x="1610" y="2679"/>
                <a:chExt cx="1165" cy="445"/>
              </a:xfrm>
            </p:grpSpPr>
            <p:grpSp>
              <p:nvGrpSpPr>
                <p:cNvPr id="6445" name="Group 47"/>
                <p:cNvGrpSpPr>
                  <a:grpSpLocks/>
                </p:cNvGrpSpPr>
                <p:nvPr/>
              </p:nvGrpSpPr>
              <p:grpSpPr bwMode="auto">
                <a:xfrm>
                  <a:off x="2125" y="2762"/>
                  <a:ext cx="650" cy="357"/>
                  <a:chOff x="2125" y="2762"/>
                  <a:chExt cx="650" cy="357"/>
                </a:xfrm>
              </p:grpSpPr>
              <p:sp>
                <p:nvSpPr>
                  <p:cNvPr id="6464" name="Freeform 48"/>
                  <p:cNvSpPr>
                    <a:spLocks/>
                  </p:cNvSpPr>
                  <p:nvPr/>
                </p:nvSpPr>
                <p:spPr bwMode="auto">
                  <a:xfrm>
                    <a:off x="2654" y="3019"/>
                    <a:ext cx="121" cy="70"/>
                  </a:xfrm>
                  <a:custGeom>
                    <a:avLst/>
                    <a:gdLst>
                      <a:gd name="T0" fmla="*/ 0 w 365"/>
                      <a:gd name="T1" fmla="*/ 0 h 212"/>
                      <a:gd name="T2" fmla="*/ 0 w 365"/>
                      <a:gd name="T3" fmla="*/ 0 h 212"/>
                      <a:gd name="T4" fmla="*/ 0 w 365"/>
                      <a:gd name="T5" fmla="*/ 0 h 212"/>
                      <a:gd name="T6" fmla="*/ 0 w 365"/>
                      <a:gd name="T7" fmla="*/ 0 h 212"/>
                      <a:gd name="T8" fmla="*/ 0 w 365"/>
                      <a:gd name="T9" fmla="*/ 0 h 212"/>
                      <a:gd name="T10" fmla="*/ 0 w 365"/>
                      <a:gd name="T11" fmla="*/ 0 h 212"/>
                      <a:gd name="T12" fmla="*/ 0 w 365"/>
                      <a:gd name="T13" fmla="*/ 0 h 212"/>
                      <a:gd name="T14" fmla="*/ 0 w 365"/>
                      <a:gd name="T15" fmla="*/ 0 h 212"/>
                      <a:gd name="T16" fmla="*/ 0 w 365"/>
                      <a:gd name="T17" fmla="*/ 0 h 212"/>
                      <a:gd name="T18" fmla="*/ 0 w 365"/>
                      <a:gd name="T19" fmla="*/ 0 h 212"/>
                      <a:gd name="T20" fmla="*/ 0 w 365"/>
                      <a:gd name="T21" fmla="*/ 0 h 212"/>
                      <a:gd name="T22" fmla="*/ 0 w 365"/>
                      <a:gd name="T23" fmla="*/ 0 h 212"/>
                      <a:gd name="T24" fmla="*/ 0 w 365"/>
                      <a:gd name="T25" fmla="*/ 0 h 212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365"/>
                      <a:gd name="T40" fmla="*/ 0 h 212"/>
                      <a:gd name="T41" fmla="*/ 365 w 365"/>
                      <a:gd name="T42" fmla="*/ 212 h 212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365" h="212">
                        <a:moveTo>
                          <a:pt x="0" y="53"/>
                        </a:moveTo>
                        <a:lnTo>
                          <a:pt x="112" y="53"/>
                        </a:lnTo>
                        <a:lnTo>
                          <a:pt x="112" y="7"/>
                        </a:lnTo>
                        <a:lnTo>
                          <a:pt x="187" y="0"/>
                        </a:lnTo>
                        <a:lnTo>
                          <a:pt x="187" y="53"/>
                        </a:lnTo>
                        <a:lnTo>
                          <a:pt x="233" y="63"/>
                        </a:lnTo>
                        <a:lnTo>
                          <a:pt x="233" y="26"/>
                        </a:lnTo>
                        <a:lnTo>
                          <a:pt x="300" y="26"/>
                        </a:lnTo>
                        <a:lnTo>
                          <a:pt x="300" y="72"/>
                        </a:lnTo>
                        <a:lnTo>
                          <a:pt x="365" y="91"/>
                        </a:lnTo>
                        <a:lnTo>
                          <a:pt x="365" y="212"/>
                        </a:lnTo>
                        <a:lnTo>
                          <a:pt x="0" y="212"/>
                        </a:lnTo>
                        <a:lnTo>
                          <a:pt x="0" y="53"/>
                        </a:lnTo>
                        <a:close/>
                      </a:path>
                    </a:pathLst>
                  </a:custGeom>
                  <a:solidFill>
                    <a:srgbClr val="008080"/>
                  </a:soli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6465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125" y="2762"/>
                    <a:ext cx="544" cy="357"/>
                    <a:chOff x="2125" y="2762"/>
                    <a:chExt cx="544" cy="357"/>
                  </a:xfrm>
                </p:grpSpPr>
                <p:grpSp>
                  <p:nvGrpSpPr>
                    <p:cNvPr id="6466" name="Group 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72" y="2893"/>
                      <a:ext cx="97" cy="218"/>
                      <a:chOff x="2572" y="2893"/>
                      <a:chExt cx="97" cy="218"/>
                    </a:xfrm>
                  </p:grpSpPr>
                  <p:sp>
                    <p:nvSpPr>
                      <p:cNvPr id="6490" name="Freeform 5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72" y="2893"/>
                        <a:ext cx="97" cy="218"/>
                      </a:xfrm>
                      <a:custGeom>
                        <a:avLst/>
                        <a:gdLst>
                          <a:gd name="T0" fmla="*/ 0 w 291"/>
                          <a:gd name="T1" fmla="*/ 0 h 655"/>
                          <a:gd name="T2" fmla="*/ 0 w 291"/>
                          <a:gd name="T3" fmla="*/ 0 h 655"/>
                          <a:gd name="T4" fmla="*/ 0 w 291"/>
                          <a:gd name="T5" fmla="*/ 0 h 655"/>
                          <a:gd name="T6" fmla="*/ 0 w 291"/>
                          <a:gd name="T7" fmla="*/ 0 h 655"/>
                          <a:gd name="T8" fmla="*/ 0 w 291"/>
                          <a:gd name="T9" fmla="*/ 0 h 655"/>
                          <a:gd name="T10" fmla="*/ 0 w 291"/>
                          <a:gd name="T11" fmla="*/ 0 h 655"/>
                          <a:gd name="T12" fmla="*/ 0 w 291"/>
                          <a:gd name="T13" fmla="*/ 0 h 655"/>
                          <a:gd name="T14" fmla="*/ 0 w 291"/>
                          <a:gd name="T15" fmla="*/ 0 h 655"/>
                          <a:gd name="T16" fmla="*/ 0 w 291"/>
                          <a:gd name="T17" fmla="*/ 0 h 655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w 291"/>
                          <a:gd name="T28" fmla="*/ 0 h 655"/>
                          <a:gd name="T29" fmla="*/ 291 w 291"/>
                          <a:gd name="T30" fmla="*/ 655 h 655"/>
                        </a:gdLst>
                        <a:ahLst/>
                        <a:cxnLst>
                          <a:cxn ang="T18">
                            <a:pos x="T0" y="T1"/>
                          </a:cxn>
                          <a:cxn ang="T19">
                            <a:pos x="T2" y="T3"/>
                          </a:cxn>
                          <a:cxn ang="T20">
                            <a:pos x="T4" y="T5"/>
                          </a:cxn>
                          <a:cxn ang="T21">
                            <a:pos x="T6" y="T7"/>
                          </a:cxn>
                          <a:cxn ang="T22">
                            <a:pos x="T8" y="T9"/>
                          </a:cxn>
                          <a:cxn ang="T23">
                            <a:pos x="T10" y="T11"/>
                          </a:cxn>
                          <a:cxn ang="T24">
                            <a:pos x="T12" y="T13"/>
                          </a:cxn>
                          <a:cxn ang="T25">
                            <a:pos x="T14" y="T15"/>
                          </a:cxn>
                          <a:cxn ang="T26">
                            <a:pos x="T16" y="T17"/>
                          </a:cxn>
                        </a:cxnLst>
                        <a:rect l="T27" t="T28" r="T29" b="T30"/>
                        <a:pathLst>
                          <a:path w="291" h="655">
                            <a:moveTo>
                              <a:pt x="0" y="0"/>
                            </a:moveTo>
                            <a:lnTo>
                              <a:pt x="104" y="48"/>
                            </a:lnTo>
                            <a:lnTo>
                              <a:pt x="104" y="132"/>
                            </a:lnTo>
                            <a:lnTo>
                              <a:pt x="225" y="169"/>
                            </a:lnTo>
                            <a:lnTo>
                              <a:pt x="225" y="122"/>
                            </a:lnTo>
                            <a:lnTo>
                              <a:pt x="291" y="142"/>
                            </a:lnTo>
                            <a:lnTo>
                              <a:pt x="291" y="595"/>
                            </a:lnTo>
                            <a:lnTo>
                              <a:pt x="0" y="655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FFFF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91" name="Freeform 5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73" y="2967"/>
                        <a:ext cx="47" cy="136"/>
                      </a:xfrm>
                      <a:custGeom>
                        <a:avLst/>
                        <a:gdLst>
                          <a:gd name="T0" fmla="*/ 0 w 140"/>
                          <a:gd name="T1" fmla="*/ 0 h 409"/>
                          <a:gd name="T2" fmla="*/ 0 w 140"/>
                          <a:gd name="T3" fmla="*/ 0 h 409"/>
                          <a:gd name="T4" fmla="*/ 0 w 140"/>
                          <a:gd name="T5" fmla="*/ 0 h 409"/>
                          <a:gd name="T6" fmla="*/ 0 w 140"/>
                          <a:gd name="T7" fmla="*/ 0 h 409"/>
                          <a:gd name="T8" fmla="*/ 0 w 140"/>
                          <a:gd name="T9" fmla="*/ 0 h 409"/>
                          <a:gd name="T10" fmla="*/ 0 w 140"/>
                          <a:gd name="T11" fmla="*/ 0 h 409"/>
                          <a:gd name="T12" fmla="*/ 0 w 140"/>
                          <a:gd name="T13" fmla="*/ 0 h 409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60000 65536"/>
                          <a:gd name="T19" fmla="*/ 0 60000 65536"/>
                          <a:gd name="T20" fmla="*/ 0 60000 65536"/>
                          <a:gd name="T21" fmla="*/ 0 w 140"/>
                          <a:gd name="T22" fmla="*/ 0 h 409"/>
                          <a:gd name="T23" fmla="*/ 140 w 140"/>
                          <a:gd name="T24" fmla="*/ 409 h 409"/>
                        </a:gdLst>
                        <a:ahLst/>
                        <a:cxnLst>
                          <a:cxn ang="T14">
                            <a:pos x="T0" y="T1"/>
                          </a:cxn>
                          <a:cxn ang="T15">
                            <a:pos x="T2" y="T3"/>
                          </a:cxn>
                          <a:cxn ang="T16">
                            <a:pos x="T4" y="T5"/>
                          </a:cxn>
                          <a:cxn ang="T17">
                            <a:pos x="T6" y="T7"/>
                          </a:cxn>
                          <a:cxn ang="T18">
                            <a:pos x="T8" y="T9"/>
                          </a:cxn>
                          <a:cxn ang="T19">
                            <a:pos x="T10" y="T11"/>
                          </a:cxn>
                          <a:cxn ang="T20">
                            <a:pos x="T12" y="T13"/>
                          </a:cxn>
                        </a:cxnLst>
                        <a:rect l="T21" t="T22" r="T23" b="T24"/>
                        <a:pathLst>
                          <a:path w="140" h="409">
                            <a:moveTo>
                              <a:pt x="0" y="0"/>
                            </a:moveTo>
                            <a:lnTo>
                              <a:pt x="140" y="56"/>
                            </a:lnTo>
                            <a:lnTo>
                              <a:pt x="140" y="400"/>
                            </a:lnTo>
                            <a:lnTo>
                              <a:pt x="94" y="409"/>
                            </a:lnTo>
                            <a:lnTo>
                              <a:pt x="94" y="64"/>
                            </a:lnTo>
                            <a:lnTo>
                              <a:pt x="0" y="32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5F5F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6467" name="Group 5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25" y="2762"/>
                      <a:ext cx="481" cy="357"/>
                      <a:chOff x="2125" y="2762"/>
                      <a:chExt cx="481" cy="357"/>
                    </a:xfrm>
                  </p:grpSpPr>
                  <p:sp>
                    <p:nvSpPr>
                      <p:cNvPr id="6488" name="Freeform 5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25" y="2762"/>
                        <a:ext cx="376" cy="357"/>
                      </a:xfrm>
                      <a:custGeom>
                        <a:avLst/>
                        <a:gdLst>
                          <a:gd name="T0" fmla="*/ 0 w 1129"/>
                          <a:gd name="T1" fmla="*/ 0 h 1071"/>
                          <a:gd name="T2" fmla="*/ 1 w 1129"/>
                          <a:gd name="T3" fmla="*/ 0 h 1071"/>
                          <a:gd name="T4" fmla="*/ 1 w 1129"/>
                          <a:gd name="T5" fmla="*/ 0 h 1071"/>
                          <a:gd name="T6" fmla="*/ 0 w 1129"/>
                          <a:gd name="T7" fmla="*/ 0 h 1071"/>
                          <a:gd name="T8" fmla="*/ 0 w 1129"/>
                          <a:gd name="T9" fmla="*/ 0 h 107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129"/>
                          <a:gd name="T16" fmla="*/ 0 h 1071"/>
                          <a:gd name="T17" fmla="*/ 1129 w 1129"/>
                          <a:gd name="T18" fmla="*/ 1071 h 107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129" h="1071">
                            <a:moveTo>
                              <a:pt x="0" y="231"/>
                            </a:moveTo>
                            <a:lnTo>
                              <a:pt x="1129" y="0"/>
                            </a:lnTo>
                            <a:lnTo>
                              <a:pt x="1129" y="1071"/>
                            </a:lnTo>
                            <a:lnTo>
                              <a:pt x="0" y="1071"/>
                            </a:lnTo>
                            <a:lnTo>
                              <a:pt x="0" y="231"/>
                            </a:lnTo>
                            <a:close/>
                          </a:path>
                        </a:pathLst>
                      </a:custGeom>
                      <a:solidFill>
                        <a:srgbClr val="008080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89" name="Freeform 5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00" y="2763"/>
                        <a:ext cx="106" cy="356"/>
                      </a:xfrm>
                      <a:custGeom>
                        <a:avLst/>
                        <a:gdLst>
                          <a:gd name="T0" fmla="*/ 0 w 317"/>
                          <a:gd name="T1" fmla="*/ 0 h 1069"/>
                          <a:gd name="T2" fmla="*/ 0 w 317"/>
                          <a:gd name="T3" fmla="*/ 0 h 1069"/>
                          <a:gd name="T4" fmla="*/ 0 w 317"/>
                          <a:gd name="T5" fmla="*/ 0 h 1069"/>
                          <a:gd name="T6" fmla="*/ 0 w 317"/>
                          <a:gd name="T7" fmla="*/ 0 h 1069"/>
                          <a:gd name="T8" fmla="*/ 0 w 317"/>
                          <a:gd name="T9" fmla="*/ 0 h 1069"/>
                          <a:gd name="T10" fmla="*/ 0 w 317"/>
                          <a:gd name="T11" fmla="*/ 0 h 1069"/>
                          <a:gd name="T12" fmla="*/ 0 w 317"/>
                          <a:gd name="T13" fmla="*/ 0 h 1069"/>
                          <a:gd name="T14" fmla="*/ 0 w 317"/>
                          <a:gd name="T15" fmla="*/ 0 h 1069"/>
                          <a:gd name="T16" fmla="*/ 0 w 317"/>
                          <a:gd name="T17" fmla="*/ 0 h 1069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w 317"/>
                          <a:gd name="T28" fmla="*/ 0 h 1069"/>
                          <a:gd name="T29" fmla="*/ 317 w 317"/>
                          <a:gd name="T30" fmla="*/ 1069 h 1069"/>
                        </a:gdLst>
                        <a:ahLst/>
                        <a:cxnLst>
                          <a:cxn ang="T18">
                            <a:pos x="T0" y="T1"/>
                          </a:cxn>
                          <a:cxn ang="T19">
                            <a:pos x="T2" y="T3"/>
                          </a:cxn>
                          <a:cxn ang="T20">
                            <a:pos x="T4" y="T5"/>
                          </a:cxn>
                          <a:cxn ang="T21">
                            <a:pos x="T6" y="T7"/>
                          </a:cxn>
                          <a:cxn ang="T22">
                            <a:pos x="T8" y="T9"/>
                          </a:cxn>
                          <a:cxn ang="T23">
                            <a:pos x="T10" y="T11"/>
                          </a:cxn>
                          <a:cxn ang="T24">
                            <a:pos x="T12" y="T13"/>
                          </a:cxn>
                          <a:cxn ang="T25">
                            <a:pos x="T14" y="T15"/>
                          </a:cxn>
                          <a:cxn ang="T26">
                            <a:pos x="T16" y="T17"/>
                          </a:cxn>
                        </a:cxnLst>
                        <a:rect l="T27" t="T28" r="T29" b="T30"/>
                        <a:pathLst>
                          <a:path w="317" h="1069">
                            <a:moveTo>
                              <a:pt x="204" y="5"/>
                            </a:moveTo>
                            <a:lnTo>
                              <a:pt x="204" y="51"/>
                            </a:lnTo>
                            <a:lnTo>
                              <a:pt x="0" y="0"/>
                            </a:lnTo>
                            <a:lnTo>
                              <a:pt x="0" y="1069"/>
                            </a:lnTo>
                            <a:lnTo>
                              <a:pt x="214" y="1041"/>
                            </a:lnTo>
                            <a:lnTo>
                              <a:pt x="214" y="229"/>
                            </a:lnTo>
                            <a:lnTo>
                              <a:pt x="317" y="247"/>
                            </a:lnTo>
                            <a:lnTo>
                              <a:pt x="317" y="33"/>
                            </a:lnTo>
                            <a:lnTo>
                              <a:pt x="204" y="5"/>
                            </a:lnTo>
                            <a:close/>
                          </a:path>
                        </a:pathLst>
                      </a:custGeom>
                      <a:solidFill>
                        <a:srgbClr val="7FFFDF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6468" name="Group 5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290" y="2786"/>
                      <a:ext cx="83" cy="262"/>
                      <a:chOff x="2290" y="2786"/>
                      <a:chExt cx="83" cy="262"/>
                    </a:xfrm>
                  </p:grpSpPr>
                  <p:sp>
                    <p:nvSpPr>
                      <p:cNvPr id="6485" name="Freeform 5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90" y="2786"/>
                        <a:ext cx="59" cy="212"/>
                      </a:xfrm>
                      <a:custGeom>
                        <a:avLst/>
                        <a:gdLst>
                          <a:gd name="T0" fmla="*/ 0 w 177"/>
                          <a:gd name="T1" fmla="*/ 0 h 636"/>
                          <a:gd name="T2" fmla="*/ 0 w 177"/>
                          <a:gd name="T3" fmla="*/ 0 h 636"/>
                          <a:gd name="T4" fmla="*/ 0 w 177"/>
                          <a:gd name="T5" fmla="*/ 0 h 636"/>
                          <a:gd name="T6" fmla="*/ 0 w 177"/>
                          <a:gd name="T7" fmla="*/ 0 h 636"/>
                          <a:gd name="T8" fmla="*/ 0 w 177"/>
                          <a:gd name="T9" fmla="*/ 0 h 63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77"/>
                          <a:gd name="T16" fmla="*/ 0 h 636"/>
                          <a:gd name="T17" fmla="*/ 177 w 177"/>
                          <a:gd name="T18" fmla="*/ 636 h 63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77" h="636">
                            <a:moveTo>
                              <a:pt x="177" y="0"/>
                            </a:moveTo>
                            <a:lnTo>
                              <a:pt x="177" y="626"/>
                            </a:lnTo>
                            <a:lnTo>
                              <a:pt x="0" y="636"/>
                            </a:lnTo>
                            <a:lnTo>
                              <a:pt x="0" y="27"/>
                            </a:lnTo>
                            <a:lnTo>
                              <a:pt x="177" y="0"/>
                            </a:lnTo>
                            <a:close/>
                          </a:path>
                        </a:pathLst>
                      </a:custGeom>
                      <a:solidFill>
                        <a:srgbClr val="00DFBF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86" name="Freeform 5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90" y="2995"/>
                        <a:ext cx="78" cy="48"/>
                      </a:xfrm>
                      <a:custGeom>
                        <a:avLst/>
                        <a:gdLst>
                          <a:gd name="T0" fmla="*/ 0 w 233"/>
                          <a:gd name="T1" fmla="*/ 0 h 143"/>
                          <a:gd name="T2" fmla="*/ 0 w 233"/>
                          <a:gd name="T3" fmla="*/ 0 h 143"/>
                          <a:gd name="T4" fmla="*/ 0 w 233"/>
                          <a:gd name="T5" fmla="*/ 0 h 143"/>
                          <a:gd name="T6" fmla="*/ 0 w 233"/>
                          <a:gd name="T7" fmla="*/ 0 h 143"/>
                          <a:gd name="T8" fmla="*/ 0 w 233"/>
                          <a:gd name="T9" fmla="*/ 0 h 143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233"/>
                          <a:gd name="T16" fmla="*/ 0 h 143"/>
                          <a:gd name="T17" fmla="*/ 233 w 233"/>
                          <a:gd name="T18" fmla="*/ 143 h 143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233" h="143">
                            <a:moveTo>
                              <a:pt x="0" y="10"/>
                            </a:moveTo>
                            <a:lnTo>
                              <a:pt x="177" y="0"/>
                            </a:lnTo>
                            <a:lnTo>
                              <a:pt x="233" y="140"/>
                            </a:lnTo>
                            <a:lnTo>
                              <a:pt x="78" y="143"/>
                            </a:lnTo>
                            <a:lnTo>
                              <a:pt x="0" y="10"/>
                            </a:lnTo>
                            <a:close/>
                          </a:path>
                        </a:pathLst>
                      </a:custGeom>
                      <a:solidFill>
                        <a:srgbClr val="008080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87" name="Freeform 5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0" y="2786"/>
                        <a:ext cx="23" cy="262"/>
                      </a:xfrm>
                      <a:custGeom>
                        <a:avLst/>
                        <a:gdLst>
                          <a:gd name="T0" fmla="*/ 0 w 71"/>
                          <a:gd name="T1" fmla="*/ 0 h 785"/>
                          <a:gd name="T2" fmla="*/ 0 w 71"/>
                          <a:gd name="T3" fmla="*/ 0 h 785"/>
                          <a:gd name="T4" fmla="*/ 0 w 71"/>
                          <a:gd name="T5" fmla="*/ 0 h 785"/>
                          <a:gd name="T6" fmla="*/ 0 w 71"/>
                          <a:gd name="T7" fmla="*/ 0 h 785"/>
                          <a:gd name="T8" fmla="*/ 0 w 71"/>
                          <a:gd name="T9" fmla="*/ 0 h 78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1"/>
                          <a:gd name="T16" fmla="*/ 0 h 785"/>
                          <a:gd name="T17" fmla="*/ 71 w 71"/>
                          <a:gd name="T18" fmla="*/ 785 h 78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1" h="785">
                            <a:moveTo>
                              <a:pt x="0" y="0"/>
                            </a:moveTo>
                            <a:lnTo>
                              <a:pt x="71" y="6"/>
                            </a:lnTo>
                            <a:lnTo>
                              <a:pt x="71" y="785"/>
                            </a:lnTo>
                            <a:lnTo>
                              <a:pt x="0" y="632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7FFFDF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6469" name="Group 6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58" y="2814"/>
                      <a:ext cx="91" cy="237"/>
                      <a:chOff x="2158" y="2814"/>
                      <a:chExt cx="91" cy="237"/>
                    </a:xfrm>
                  </p:grpSpPr>
                  <p:sp>
                    <p:nvSpPr>
                      <p:cNvPr id="6482" name="Freeform 6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17" y="2815"/>
                        <a:ext cx="32" cy="234"/>
                      </a:xfrm>
                      <a:custGeom>
                        <a:avLst/>
                        <a:gdLst>
                          <a:gd name="T0" fmla="*/ 0 w 94"/>
                          <a:gd name="T1" fmla="*/ 0 h 704"/>
                          <a:gd name="T2" fmla="*/ 0 w 94"/>
                          <a:gd name="T3" fmla="*/ 0 h 704"/>
                          <a:gd name="T4" fmla="*/ 0 w 94"/>
                          <a:gd name="T5" fmla="*/ 0 h 704"/>
                          <a:gd name="T6" fmla="*/ 0 w 94"/>
                          <a:gd name="T7" fmla="*/ 0 h 704"/>
                          <a:gd name="T8" fmla="*/ 0 w 94"/>
                          <a:gd name="T9" fmla="*/ 0 h 70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4"/>
                          <a:gd name="T16" fmla="*/ 0 h 704"/>
                          <a:gd name="T17" fmla="*/ 94 w 94"/>
                          <a:gd name="T18" fmla="*/ 704 h 70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4" h="704">
                            <a:moveTo>
                              <a:pt x="0" y="0"/>
                            </a:moveTo>
                            <a:lnTo>
                              <a:pt x="0" y="560"/>
                            </a:lnTo>
                            <a:lnTo>
                              <a:pt x="94" y="704"/>
                            </a:lnTo>
                            <a:lnTo>
                              <a:pt x="94" y="4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7FFFDF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83" name="Freeform 6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61" y="2814"/>
                        <a:ext cx="56" cy="193"/>
                      </a:xfrm>
                      <a:custGeom>
                        <a:avLst/>
                        <a:gdLst>
                          <a:gd name="T0" fmla="*/ 0 w 167"/>
                          <a:gd name="T1" fmla="*/ 0 h 580"/>
                          <a:gd name="T2" fmla="*/ 0 w 167"/>
                          <a:gd name="T3" fmla="*/ 0 h 580"/>
                          <a:gd name="T4" fmla="*/ 0 w 167"/>
                          <a:gd name="T5" fmla="*/ 0 h 580"/>
                          <a:gd name="T6" fmla="*/ 0 w 167"/>
                          <a:gd name="T7" fmla="*/ 0 h 580"/>
                          <a:gd name="T8" fmla="*/ 0 w 167"/>
                          <a:gd name="T9" fmla="*/ 0 h 58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67"/>
                          <a:gd name="T16" fmla="*/ 0 h 580"/>
                          <a:gd name="T17" fmla="*/ 167 w 167"/>
                          <a:gd name="T18" fmla="*/ 580 h 580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67" h="580">
                            <a:moveTo>
                              <a:pt x="0" y="29"/>
                            </a:moveTo>
                            <a:lnTo>
                              <a:pt x="167" y="0"/>
                            </a:lnTo>
                            <a:lnTo>
                              <a:pt x="167" y="570"/>
                            </a:lnTo>
                            <a:lnTo>
                              <a:pt x="0" y="580"/>
                            </a:lnTo>
                            <a:lnTo>
                              <a:pt x="0" y="29"/>
                            </a:lnTo>
                            <a:close/>
                          </a:path>
                        </a:pathLst>
                      </a:custGeom>
                      <a:solidFill>
                        <a:srgbClr val="00DFBF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84" name="Freeform 6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58" y="3001"/>
                        <a:ext cx="90" cy="50"/>
                      </a:xfrm>
                      <a:custGeom>
                        <a:avLst/>
                        <a:gdLst>
                          <a:gd name="T0" fmla="*/ 0 w 271"/>
                          <a:gd name="T1" fmla="*/ 0 h 150"/>
                          <a:gd name="T2" fmla="*/ 0 w 271"/>
                          <a:gd name="T3" fmla="*/ 0 h 150"/>
                          <a:gd name="T4" fmla="*/ 0 w 271"/>
                          <a:gd name="T5" fmla="*/ 0 h 150"/>
                          <a:gd name="T6" fmla="*/ 0 w 271"/>
                          <a:gd name="T7" fmla="*/ 0 h 150"/>
                          <a:gd name="T8" fmla="*/ 0 w 271"/>
                          <a:gd name="T9" fmla="*/ 0 h 15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271"/>
                          <a:gd name="T16" fmla="*/ 0 h 150"/>
                          <a:gd name="T17" fmla="*/ 271 w 271"/>
                          <a:gd name="T18" fmla="*/ 150 h 150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271" h="150">
                            <a:moveTo>
                              <a:pt x="0" y="9"/>
                            </a:moveTo>
                            <a:lnTo>
                              <a:pt x="177" y="0"/>
                            </a:lnTo>
                            <a:lnTo>
                              <a:pt x="271" y="150"/>
                            </a:lnTo>
                            <a:lnTo>
                              <a:pt x="93" y="150"/>
                            </a:lnTo>
                            <a:lnTo>
                              <a:pt x="0" y="9"/>
                            </a:lnTo>
                            <a:close/>
                          </a:path>
                        </a:pathLst>
                      </a:custGeom>
                      <a:solidFill>
                        <a:srgbClr val="008080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6470" name="Group 6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10" y="2765"/>
                      <a:ext cx="84" cy="210"/>
                      <a:chOff x="2410" y="2765"/>
                      <a:chExt cx="84" cy="210"/>
                    </a:xfrm>
                  </p:grpSpPr>
                  <p:sp>
                    <p:nvSpPr>
                      <p:cNvPr id="6479" name="Freeform 6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11" y="2903"/>
                        <a:ext cx="83" cy="70"/>
                      </a:xfrm>
                      <a:custGeom>
                        <a:avLst/>
                        <a:gdLst>
                          <a:gd name="T0" fmla="*/ 0 w 248"/>
                          <a:gd name="T1" fmla="*/ 0 h 210"/>
                          <a:gd name="T2" fmla="*/ 0 w 248"/>
                          <a:gd name="T3" fmla="*/ 0 h 210"/>
                          <a:gd name="T4" fmla="*/ 0 w 248"/>
                          <a:gd name="T5" fmla="*/ 0 h 210"/>
                          <a:gd name="T6" fmla="*/ 0 w 248"/>
                          <a:gd name="T7" fmla="*/ 0 h 210"/>
                          <a:gd name="T8" fmla="*/ 0 w 248"/>
                          <a:gd name="T9" fmla="*/ 0 h 21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248"/>
                          <a:gd name="T16" fmla="*/ 0 h 210"/>
                          <a:gd name="T17" fmla="*/ 248 w 248"/>
                          <a:gd name="T18" fmla="*/ 210 h 210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248" h="210">
                            <a:moveTo>
                              <a:pt x="0" y="4"/>
                            </a:moveTo>
                            <a:lnTo>
                              <a:pt x="163" y="0"/>
                            </a:lnTo>
                            <a:lnTo>
                              <a:pt x="248" y="210"/>
                            </a:lnTo>
                            <a:lnTo>
                              <a:pt x="89" y="210"/>
                            </a:lnTo>
                            <a:lnTo>
                              <a:pt x="0" y="4"/>
                            </a:lnTo>
                            <a:close/>
                          </a:path>
                        </a:pathLst>
                      </a:custGeom>
                      <a:solidFill>
                        <a:srgbClr val="008080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80" name="Freeform 6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10" y="2765"/>
                        <a:ext cx="56" cy="143"/>
                      </a:xfrm>
                      <a:custGeom>
                        <a:avLst/>
                        <a:gdLst>
                          <a:gd name="T0" fmla="*/ 0 w 167"/>
                          <a:gd name="T1" fmla="*/ 0 h 430"/>
                          <a:gd name="T2" fmla="*/ 0 w 167"/>
                          <a:gd name="T3" fmla="*/ 0 h 430"/>
                          <a:gd name="T4" fmla="*/ 0 w 167"/>
                          <a:gd name="T5" fmla="*/ 0 h 430"/>
                          <a:gd name="T6" fmla="*/ 0 w 167"/>
                          <a:gd name="T7" fmla="*/ 0 h 430"/>
                          <a:gd name="T8" fmla="*/ 0 w 167"/>
                          <a:gd name="T9" fmla="*/ 0 h 43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67"/>
                          <a:gd name="T16" fmla="*/ 0 h 430"/>
                          <a:gd name="T17" fmla="*/ 167 w 167"/>
                          <a:gd name="T18" fmla="*/ 430 h 430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67" h="430">
                            <a:moveTo>
                              <a:pt x="0" y="430"/>
                            </a:moveTo>
                            <a:lnTo>
                              <a:pt x="167" y="411"/>
                            </a:lnTo>
                            <a:lnTo>
                              <a:pt x="167" y="0"/>
                            </a:lnTo>
                            <a:lnTo>
                              <a:pt x="0" y="26"/>
                            </a:lnTo>
                            <a:lnTo>
                              <a:pt x="0" y="430"/>
                            </a:lnTo>
                            <a:close/>
                          </a:path>
                        </a:pathLst>
                      </a:custGeom>
                      <a:solidFill>
                        <a:srgbClr val="00DFBF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81" name="Freeform 6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65" y="2765"/>
                        <a:ext cx="29" cy="210"/>
                      </a:xfrm>
                      <a:custGeom>
                        <a:avLst/>
                        <a:gdLst>
                          <a:gd name="T0" fmla="*/ 0 w 88"/>
                          <a:gd name="T1" fmla="*/ 0 h 631"/>
                          <a:gd name="T2" fmla="*/ 0 w 88"/>
                          <a:gd name="T3" fmla="*/ 0 h 631"/>
                          <a:gd name="T4" fmla="*/ 0 w 88"/>
                          <a:gd name="T5" fmla="*/ 0 h 631"/>
                          <a:gd name="T6" fmla="*/ 0 w 88"/>
                          <a:gd name="T7" fmla="*/ 0 h 631"/>
                          <a:gd name="T8" fmla="*/ 0 w 88"/>
                          <a:gd name="T9" fmla="*/ 0 h 6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8"/>
                          <a:gd name="T16" fmla="*/ 0 h 631"/>
                          <a:gd name="T17" fmla="*/ 88 w 88"/>
                          <a:gd name="T18" fmla="*/ 631 h 6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8" h="631">
                            <a:moveTo>
                              <a:pt x="0" y="0"/>
                            </a:moveTo>
                            <a:lnTo>
                              <a:pt x="0" y="416"/>
                            </a:lnTo>
                            <a:lnTo>
                              <a:pt x="88" y="631"/>
                            </a:lnTo>
                            <a:lnTo>
                              <a:pt x="88" y="15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7FFFDF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6471" name="Group 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279" y="2803"/>
                      <a:ext cx="66" cy="178"/>
                      <a:chOff x="2279" y="2803"/>
                      <a:chExt cx="66" cy="178"/>
                    </a:xfrm>
                  </p:grpSpPr>
                  <p:sp>
                    <p:nvSpPr>
                      <p:cNvPr id="6476" name="Freeform 6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79" y="2803"/>
                        <a:ext cx="34" cy="114"/>
                      </a:xfrm>
                      <a:custGeom>
                        <a:avLst/>
                        <a:gdLst>
                          <a:gd name="T0" fmla="*/ 0 w 102"/>
                          <a:gd name="T1" fmla="*/ 0 h 341"/>
                          <a:gd name="T2" fmla="*/ 0 w 102"/>
                          <a:gd name="T3" fmla="*/ 0 h 341"/>
                          <a:gd name="T4" fmla="*/ 0 w 102"/>
                          <a:gd name="T5" fmla="*/ 0 h 341"/>
                          <a:gd name="T6" fmla="*/ 0 w 102"/>
                          <a:gd name="T7" fmla="*/ 0 h 341"/>
                          <a:gd name="T8" fmla="*/ 0 w 102"/>
                          <a:gd name="T9" fmla="*/ 0 h 34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2"/>
                          <a:gd name="T16" fmla="*/ 0 h 341"/>
                          <a:gd name="T17" fmla="*/ 102 w 102"/>
                          <a:gd name="T18" fmla="*/ 341 h 34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2" h="341">
                            <a:moveTo>
                              <a:pt x="0" y="13"/>
                            </a:moveTo>
                            <a:lnTo>
                              <a:pt x="102" y="0"/>
                            </a:lnTo>
                            <a:lnTo>
                              <a:pt x="102" y="341"/>
                            </a:lnTo>
                            <a:lnTo>
                              <a:pt x="0" y="341"/>
                            </a:lnTo>
                            <a:lnTo>
                              <a:pt x="0" y="13"/>
                            </a:lnTo>
                            <a:close/>
                          </a:path>
                        </a:pathLst>
                      </a:custGeom>
                      <a:solidFill>
                        <a:srgbClr val="00DFBF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77" name="Freeform 7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79" y="2917"/>
                        <a:ext cx="64" cy="64"/>
                      </a:xfrm>
                      <a:custGeom>
                        <a:avLst/>
                        <a:gdLst>
                          <a:gd name="T0" fmla="*/ 0 w 192"/>
                          <a:gd name="T1" fmla="*/ 0 h 191"/>
                          <a:gd name="T2" fmla="*/ 0 w 192"/>
                          <a:gd name="T3" fmla="*/ 0 h 191"/>
                          <a:gd name="T4" fmla="*/ 0 w 192"/>
                          <a:gd name="T5" fmla="*/ 0 h 191"/>
                          <a:gd name="T6" fmla="*/ 0 w 192"/>
                          <a:gd name="T7" fmla="*/ 0 h 191"/>
                          <a:gd name="T8" fmla="*/ 0 w 192"/>
                          <a:gd name="T9" fmla="*/ 0 h 19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92"/>
                          <a:gd name="T16" fmla="*/ 0 h 191"/>
                          <a:gd name="T17" fmla="*/ 192 w 192"/>
                          <a:gd name="T18" fmla="*/ 191 h 19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92" h="191">
                            <a:moveTo>
                              <a:pt x="0" y="0"/>
                            </a:moveTo>
                            <a:lnTo>
                              <a:pt x="102" y="0"/>
                            </a:lnTo>
                            <a:lnTo>
                              <a:pt x="192" y="191"/>
                            </a:lnTo>
                            <a:lnTo>
                              <a:pt x="94" y="191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8080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78" name="Freeform 7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13" y="2803"/>
                        <a:ext cx="32" cy="178"/>
                      </a:xfrm>
                      <a:custGeom>
                        <a:avLst/>
                        <a:gdLst>
                          <a:gd name="T0" fmla="*/ 0 w 94"/>
                          <a:gd name="T1" fmla="*/ 0 h 533"/>
                          <a:gd name="T2" fmla="*/ 0 w 94"/>
                          <a:gd name="T3" fmla="*/ 0 h 533"/>
                          <a:gd name="T4" fmla="*/ 0 w 94"/>
                          <a:gd name="T5" fmla="*/ 0 h 533"/>
                          <a:gd name="T6" fmla="*/ 0 w 94"/>
                          <a:gd name="T7" fmla="*/ 0 h 533"/>
                          <a:gd name="T8" fmla="*/ 0 w 94"/>
                          <a:gd name="T9" fmla="*/ 0 h 533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4"/>
                          <a:gd name="T16" fmla="*/ 0 h 533"/>
                          <a:gd name="T17" fmla="*/ 94 w 94"/>
                          <a:gd name="T18" fmla="*/ 533 h 533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4" h="533">
                            <a:moveTo>
                              <a:pt x="94" y="533"/>
                            </a:moveTo>
                            <a:lnTo>
                              <a:pt x="94" y="23"/>
                            </a:lnTo>
                            <a:lnTo>
                              <a:pt x="0" y="0"/>
                            </a:lnTo>
                            <a:lnTo>
                              <a:pt x="0" y="351"/>
                            </a:lnTo>
                            <a:lnTo>
                              <a:pt x="94" y="533"/>
                            </a:lnTo>
                            <a:close/>
                          </a:path>
                        </a:pathLst>
                      </a:custGeom>
                      <a:solidFill>
                        <a:srgbClr val="7FFFDF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6472" name="Group 7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52" y="2845"/>
                      <a:ext cx="60" cy="141"/>
                      <a:chOff x="2152" y="2845"/>
                      <a:chExt cx="60" cy="141"/>
                    </a:xfrm>
                  </p:grpSpPr>
                  <p:sp>
                    <p:nvSpPr>
                      <p:cNvPr id="6473" name="Freeform 7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52" y="2925"/>
                        <a:ext cx="59" cy="59"/>
                      </a:xfrm>
                      <a:custGeom>
                        <a:avLst/>
                        <a:gdLst>
                          <a:gd name="T0" fmla="*/ 0 w 177"/>
                          <a:gd name="T1" fmla="*/ 0 h 177"/>
                          <a:gd name="T2" fmla="*/ 0 w 177"/>
                          <a:gd name="T3" fmla="*/ 0 h 177"/>
                          <a:gd name="T4" fmla="*/ 0 w 177"/>
                          <a:gd name="T5" fmla="*/ 0 h 177"/>
                          <a:gd name="T6" fmla="*/ 0 w 177"/>
                          <a:gd name="T7" fmla="*/ 0 h 177"/>
                          <a:gd name="T8" fmla="*/ 0 w 177"/>
                          <a:gd name="T9" fmla="*/ 0 h 177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77"/>
                          <a:gd name="T16" fmla="*/ 0 h 177"/>
                          <a:gd name="T17" fmla="*/ 177 w 177"/>
                          <a:gd name="T18" fmla="*/ 177 h 177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77" h="177">
                            <a:moveTo>
                              <a:pt x="75" y="177"/>
                            </a:moveTo>
                            <a:lnTo>
                              <a:pt x="177" y="177"/>
                            </a:lnTo>
                            <a:lnTo>
                              <a:pt x="102" y="0"/>
                            </a:lnTo>
                            <a:lnTo>
                              <a:pt x="0" y="0"/>
                            </a:lnTo>
                            <a:lnTo>
                              <a:pt x="75" y="177"/>
                            </a:lnTo>
                            <a:close/>
                          </a:path>
                        </a:pathLst>
                      </a:custGeom>
                      <a:solidFill>
                        <a:srgbClr val="008080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74" name="Freeform 7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52" y="2845"/>
                        <a:ext cx="36" cy="80"/>
                      </a:xfrm>
                      <a:custGeom>
                        <a:avLst/>
                        <a:gdLst>
                          <a:gd name="T0" fmla="*/ 0 w 108"/>
                          <a:gd name="T1" fmla="*/ 0 h 240"/>
                          <a:gd name="T2" fmla="*/ 0 w 108"/>
                          <a:gd name="T3" fmla="*/ 0 h 240"/>
                          <a:gd name="T4" fmla="*/ 0 w 108"/>
                          <a:gd name="T5" fmla="*/ 0 h 240"/>
                          <a:gd name="T6" fmla="*/ 0 w 108"/>
                          <a:gd name="T7" fmla="*/ 0 h 240"/>
                          <a:gd name="T8" fmla="*/ 0 w 108"/>
                          <a:gd name="T9" fmla="*/ 0 h 24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8"/>
                          <a:gd name="T16" fmla="*/ 0 h 240"/>
                          <a:gd name="T17" fmla="*/ 108 w 108"/>
                          <a:gd name="T18" fmla="*/ 240 h 240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8" h="240">
                            <a:moveTo>
                              <a:pt x="0" y="240"/>
                            </a:moveTo>
                            <a:lnTo>
                              <a:pt x="102" y="240"/>
                            </a:lnTo>
                            <a:lnTo>
                              <a:pt x="108" y="0"/>
                            </a:lnTo>
                            <a:lnTo>
                              <a:pt x="0" y="15"/>
                            </a:lnTo>
                            <a:lnTo>
                              <a:pt x="0" y="240"/>
                            </a:lnTo>
                            <a:close/>
                          </a:path>
                        </a:pathLst>
                      </a:custGeom>
                      <a:solidFill>
                        <a:srgbClr val="00DFBF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475" name="Freeform 7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86" y="2847"/>
                        <a:ext cx="26" cy="139"/>
                      </a:xfrm>
                      <a:custGeom>
                        <a:avLst/>
                        <a:gdLst>
                          <a:gd name="T0" fmla="*/ 0 w 80"/>
                          <a:gd name="T1" fmla="*/ 0 h 416"/>
                          <a:gd name="T2" fmla="*/ 0 w 80"/>
                          <a:gd name="T3" fmla="*/ 0 h 416"/>
                          <a:gd name="T4" fmla="*/ 0 w 80"/>
                          <a:gd name="T5" fmla="*/ 0 h 416"/>
                          <a:gd name="T6" fmla="*/ 0 w 80"/>
                          <a:gd name="T7" fmla="*/ 0 h 416"/>
                          <a:gd name="T8" fmla="*/ 0 w 80"/>
                          <a:gd name="T9" fmla="*/ 0 h 41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0"/>
                          <a:gd name="T16" fmla="*/ 0 h 416"/>
                          <a:gd name="T17" fmla="*/ 80 w 80"/>
                          <a:gd name="T18" fmla="*/ 416 h 41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0" h="416">
                            <a:moveTo>
                              <a:pt x="0" y="0"/>
                            </a:moveTo>
                            <a:lnTo>
                              <a:pt x="0" y="235"/>
                            </a:lnTo>
                            <a:lnTo>
                              <a:pt x="80" y="416"/>
                            </a:lnTo>
                            <a:lnTo>
                              <a:pt x="75" y="57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FFFF"/>
                      </a:solidFill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  <p:grpSp>
              <p:nvGrpSpPr>
                <p:cNvPr id="6446" name="Group 76"/>
                <p:cNvGrpSpPr>
                  <a:grpSpLocks/>
                </p:cNvGrpSpPr>
                <p:nvPr/>
              </p:nvGrpSpPr>
              <p:grpSpPr bwMode="auto">
                <a:xfrm>
                  <a:off x="1631" y="2679"/>
                  <a:ext cx="505" cy="445"/>
                  <a:chOff x="1631" y="2679"/>
                  <a:chExt cx="505" cy="445"/>
                </a:xfrm>
              </p:grpSpPr>
              <p:grpSp>
                <p:nvGrpSpPr>
                  <p:cNvPr id="64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1631" y="2679"/>
                    <a:ext cx="505" cy="445"/>
                    <a:chOff x="1631" y="2679"/>
                    <a:chExt cx="505" cy="445"/>
                  </a:xfrm>
                </p:grpSpPr>
                <p:sp>
                  <p:nvSpPr>
                    <p:cNvPr id="6460" name="Freeform 78"/>
                    <p:cNvSpPr>
                      <a:spLocks/>
                    </p:cNvSpPr>
                    <p:nvPr/>
                  </p:nvSpPr>
                  <p:spPr bwMode="auto">
                    <a:xfrm>
                      <a:off x="2037" y="2799"/>
                      <a:ext cx="99" cy="317"/>
                    </a:xfrm>
                    <a:custGeom>
                      <a:avLst/>
                      <a:gdLst>
                        <a:gd name="T0" fmla="*/ 0 w 297"/>
                        <a:gd name="T1" fmla="*/ 0 h 952"/>
                        <a:gd name="T2" fmla="*/ 0 w 297"/>
                        <a:gd name="T3" fmla="*/ 0 h 952"/>
                        <a:gd name="T4" fmla="*/ 0 w 297"/>
                        <a:gd name="T5" fmla="*/ 0 h 952"/>
                        <a:gd name="T6" fmla="*/ 0 w 297"/>
                        <a:gd name="T7" fmla="*/ 0 h 952"/>
                        <a:gd name="T8" fmla="*/ 0 w 297"/>
                        <a:gd name="T9" fmla="*/ 0 h 952"/>
                        <a:gd name="T10" fmla="*/ 0 w 297"/>
                        <a:gd name="T11" fmla="*/ 0 h 952"/>
                        <a:gd name="T12" fmla="*/ 0 w 297"/>
                        <a:gd name="T13" fmla="*/ 0 h 952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297"/>
                        <a:gd name="T22" fmla="*/ 0 h 952"/>
                        <a:gd name="T23" fmla="*/ 297 w 297"/>
                        <a:gd name="T24" fmla="*/ 952 h 952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297" h="952">
                          <a:moveTo>
                            <a:pt x="83" y="0"/>
                          </a:moveTo>
                          <a:lnTo>
                            <a:pt x="83" y="112"/>
                          </a:lnTo>
                          <a:lnTo>
                            <a:pt x="0" y="94"/>
                          </a:lnTo>
                          <a:lnTo>
                            <a:pt x="0" y="952"/>
                          </a:lnTo>
                          <a:lnTo>
                            <a:pt x="297" y="943"/>
                          </a:lnTo>
                          <a:lnTo>
                            <a:pt x="297" y="112"/>
                          </a:lnTo>
                          <a:lnTo>
                            <a:pt x="83" y="0"/>
                          </a:lnTo>
                          <a:close/>
                        </a:path>
                      </a:pathLst>
                    </a:custGeom>
                    <a:solidFill>
                      <a:srgbClr val="00FFFF"/>
                    </a:soli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461" name="Freeform 79"/>
                    <p:cNvSpPr>
                      <a:spLocks/>
                    </p:cNvSpPr>
                    <p:nvPr/>
                  </p:nvSpPr>
                  <p:spPr bwMode="auto">
                    <a:xfrm>
                      <a:off x="2020" y="2799"/>
                      <a:ext cx="44" cy="53"/>
                    </a:xfrm>
                    <a:custGeom>
                      <a:avLst/>
                      <a:gdLst>
                        <a:gd name="T0" fmla="*/ 0 w 131"/>
                        <a:gd name="T1" fmla="*/ 0 h 159"/>
                        <a:gd name="T2" fmla="*/ 0 w 131"/>
                        <a:gd name="T3" fmla="*/ 0 h 159"/>
                        <a:gd name="T4" fmla="*/ 0 w 131"/>
                        <a:gd name="T5" fmla="*/ 0 h 159"/>
                        <a:gd name="T6" fmla="*/ 0 w 131"/>
                        <a:gd name="T7" fmla="*/ 0 h 159"/>
                        <a:gd name="T8" fmla="*/ 0 w 131"/>
                        <a:gd name="T9" fmla="*/ 0 h 15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1"/>
                        <a:gd name="T16" fmla="*/ 0 h 159"/>
                        <a:gd name="T17" fmla="*/ 131 w 131"/>
                        <a:gd name="T18" fmla="*/ 159 h 15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1" h="159">
                          <a:moveTo>
                            <a:pt x="131" y="0"/>
                          </a:moveTo>
                          <a:lnTo>
                            <a:pt x="0" y="29"/>
                          </a:lnTo>
                          <a:lnTo>
                            <a:pt x="0" y="159"/>
                          </a:lnTo>
                          <a:lnTo>
                            <a:pt x="131" y="159"/>
                          </a:lnTo>
                          <a:lnTo>
                            <a:pt x="131" y="0"/>
                          </a:lnTo>
                          <a:close/>
                        </a:path>
                      </a:pathLst>
                    </a:custGeom>
                    <a:solidFill>
                      <a:srgbClr val="008080"/>
                    </a:soli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462" name="Freeform 80"/>
                    <p:cNvSpPr>
                      <a:spLocks/>
                    </p:cNvSpPr>
                    <p:nvPr/>
                  </p:nvSpPr>
                  <p:spPr bwMode="auto">
                    <a:xfrm>
                      <a:off x="1631" y="2679"/>
                      <a:ext cx="271" cy="445"/>
                    </a:xfrm>
                    <a:custGeom>
                      <a:avLst/>
                      <a:gdLst>
                        <a:gd name="T0" fmla="*/ 0 w 812"/>
                        <a:gd name="T1" fmla="*/ 0 h 1335"/>
                        <a:gd name="T2" fmla="*/ 0 w 812"/>
                        <a:gd name="T3" fmla="*/ 0 h 1335"/>
                        <a:gd name="T4" fmla="*/ 0 w 812"/>
                        <a:gd name="T5" fmla="*/ 1 h 1335"/>
                        <a:gd name="T6" fmla="*/ 0 w 812"/>
                        <a:gd name="T7" fmla="*/ 1 h 1335"/>
                        <a:gd name="T8" fmla="*/ 0 w 812"/>
                        <a:gd name="T9" fmla="*/ 0 h 133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12"/>
                        <a:gd name="T16" fmla="*/ 0 h 1335"/>
                        <a:gd name="T17" fmla="*/ 812 w 812"/>
                        <a:gd name="T18" fmla="*/ 1335 h 133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12" h="1335">
                          <a:moveTo>
                            <a:pt x="0" y="246"/>
                          </a:moveTo>
                          <a:lnTo>
                            <a:pt x="812" y="0"/>
                          </a:lnTo>
                          <a:lnTo>
                            <a:pt x="812" y="1335"/>
                          </a:lnTo>
                          <a:lnTo>
                            <a:pt x="2" y="1310"/>
                          </a:lnTo>
                          <a:lnTo>
                            <a:pt x="0" y="246"/>
                          </a:lnTo>
                          <a:close/>
                        </a:path>
                      </a:pathLst>
                    </a:custGeom>
                    <a:solidFill>
                      <a:srgbClr val="008080"/>
                    </a:soli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463" name="Freeform 81"/>
                    <p:cNvSpPr>
                      <a:spLocks/>
                    </p:cNvSpPr>
                    <p:nvPr/>
                  </p:nvSpPr>
                  <p:spPr bwMode="auto">
                    <a:xfrm>
                      <a:off x="1902" y="2680"/>
                      <a:ext cx="138" cy="444"/>
                    </a:xfrm>
                    <a:custGeom>
                      <a:avLst/>
                      <a:gdLst>
                        <a:gd name="T0" fmla="*/ 0 w 412"/>
                        <a:gd name="T1" fmla="*/ 0 h 1331"/>
                        <a:gd name="T2" fmla="*/ 0 w 412"/>
                        <a:gd name="T3" fmla="*/ 0 h 1331"/>
                        <a:gd name="T4" fmla="*/ 0 w 412"/>
                        <a:gd name="T5" fmla="*/ 0 h 1331"/>
                        <a:gd name="T6" fmla="*/ 0 w 412"/>
                        <a:gd name="T7" fmla="*/ 0 h 1331"/>
                        <a:gd name="T8" fmla="*/ 0 w 412"/>
                        <a:gd name="T9" fmla="*/ 0 h 1331"/>
                        <a:gd name="T10" fmla="*/ 0 w 412"/>
                        <a:gd name="T11" fmla="*/ 0 h 1331"/>
                        <a:gd name="T12" fmla="*/ 0 w 412"/>
                        <a:gd name="T13" fmla="*/ 1 h 1331"/>
                        <a:gd name="T14" fmla="*/ 0 w 412"/>
                        <a:gd name="T15" fmla="*/ 1 h 1331"/>
                        <a:gd name="T16" fmla="*/ 0 w 412"/>
                        <a:gd name="T17" fmla="*/ 0 h 1331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w 412"/>
                        <a:gd name="T28" fmla="*/ 0 h 1331"/>
                        <a:gd name="T29" fmla="*/ 412 w 412"/>
                        <a:gd name="T30" fmla="*/ 1331 h 1331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T27" t="T28" r="T29" b="T30"/>
                      <a:pathLst>
                        <a:path w="412" h="1331">
                          <a:moveTo>
                            <a:pt x="0" y="0"/>
                          </a:moveTo>
                          <a:lnTo>
                            <a:pt x="66" y="19"/>
                          </a:lnTo>
                          <a:lnTo>
                            <a:pt x="160" y="9"/>
                          </a:lnTo>
                          <a:lnTo>
                            <a:pt x="254" y="28"/>
                          </a:lnTo>
                          <a:lnTo>
                            <a:pt x="254" y="75"/>
                          </a:lnTo>
                          <a:lnTo>
                            <a:pt x="412" y="135"/>
                          </a:lnTo>
                          <a:lnTo>
                            <a:pt x="412" y="1283"/>
                          </a:lnTo>
                          <a:lnTo>
                            <a:pt x="0" y="1331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00FFFF"/>
                    </a:soli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6459" name="Freeform 82"/>
                  <p:cNvSpPr>
                    <a:spLocks/>
                  </p:cNvSpPr>
                  <p:nvPr/>
                </p:nvSpPr>
                <p:spPr bwMode="auto">
                  <a:xfrm>
                    <a:off x="2077" y="2814"/>
                    <a:ext cx="50" cy="47"/>
                  </a:xfrm>
                  <a:custGeom>
                    <a:avLst/>
                    <a:gdLst>
                      <a:gd name="T0" fmla="*/ 0 w 148"/>
                      <a:gd name="T1" fmla="*/ 0 h 140"/>
                      <a:gd name="T2" fmla="*/ 0 w 148"/>
                      <a:gd name="T3" fmla="*/ 0 h 140"/>
                      <a:gd name="T4" fmla="*/ 0 w 148"/>
                      <a:gd name="T5" fmla="*/ 0 h 140"/>
                      <a:gd name="T6" fmla="*/ 0 w 148"/>
                      <a:gd name="T7" fmla="*/ 0 h 140"/>
                      <a:gd name="T8" fmla="*/ 0 w 148"/>
                      <a:gd name="T9" fmla="*/ 0 h 1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48"/>
                      <a:gd name="T16" fmla="*/ 0 h 140"/>
                      <a:gd name="T17" fmla="*/ 148 w 148"/>
                      <a:gd name="T18" fmla="*/ 140 h 14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48" h="140">
                        <a:moveTo>
                          <a:pt x="0" y="0"/>
                        </a:moveTo>
                        <a:lnTo>
                          <a:pt x="0" y="75"/>
                        </a:lnTo>
                        <a:lnTo>
                          <a:pt x="148" y="140"/>
                        </a:lnTo>
                        <a:lnTo>
                          <a:pt x="148" y="8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00"/>
                  </a:soli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47" name="Group 83"/>
                <p:cNvGrpSpPr>
                  <a:grpSpLocks/>
                </p:cNvGrpSpPr>
                <p:nvPr/>
              </p:nvGrpSpPr>
              <p:grpSpPr bwMode="auto">
                <a:xfrm>
                  <a:off x="1610" y="2825"/>
                  <a:ext cx="60" cy="293"/>
                  <a:chOff x="1610" y="2825"/>
                  <a:chExt cx="60" cy="293"/>
                </a:xfrm>
              </p:grpSpPr>
              <p:grpSp>
                <p:nvGrpSpPr>
                  <p:cNvPr id="6448" name="Group 84"/>
                  <p:cNvGrpSpPr>
                    <a:grpSpLocks/>
                  </p:cNvGrpSpPr>
                  <p:nvPr/>
                </p:nvGrpSpPr>
                <p:grpSpPr bwMode="auto">
                  <a:xfrm>
                    <a:off x="1610" y="2825"/>
                    <a:ext cx="60" cy="293"/>
                    <a:chOff x="1610" y="2825"/>
                    <a:chExt cx="60" cy="293"/>
                  </a:xfrm>
                </p:grpSpPr>
                <p:sp>
                  <p:nvSpPr>
                    <p:cNvPr id="6456" name="Freeform 85"/>
                    <p:cNvSpPr>
                      <a:spLocks/>
                    </p:cNvSpPr>
                    <p:nvPr/>
                  </p:nvSpPr>
                  <p:spPr bwMode="auto">
                    <a:xfrm>
                      <a:off x="1610" y="2825"/>
                      <a:ext cx="34" cy="293"/>
                    </a:xfrm>
                    <a:custGeom>
                      <a:avLst/>
                      <a:gdLst>
                        <a:gd name="T0" fmla="*/ 0 w 102"/>
                        <a:gd name="T1" fmla="*/ 0 h 878"/>
                        <a:gd name="T2" fmla="*/ 0 w 102"/>
                        <a:gd name="T3" fmla="*/ 0 h 878"/>
                        <a:gd name="T4" fmla="*/ 0 w 102"/>
                        <a:gd name="T5" fmla="*/ 0 h 878"/>
                        <a:gd name="T6" fmla="*/ 0 w 102"/>
                        <a:gd name="T7" fmla="*/ 0 h 878"/>
                        <a:gd name="T8" fmla="*/ 0 w 102"/>
                        <a:gd name="T9" fmla="*/ 0 h 87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02"/>
                        <a:gd name="T16" fmla="*/ 0 h 878"/>
                        <a:gd name="T17" fmla="*/ 102 w 102"/>
                        <a:gd name="T18" fmla="*/ 878 h 87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02" h="878">
                          <a:moveTo>
                            <a:pt x="0" y="27"/>
                          </a:moveTo>
                          <a:lnTo>
                            <a:pt x="102" y="0"/>
                          </a:lnTo>
                          <a:lnTo>
                            <a:pt x="102" y="878"/>
                          </a:lnTo>
                          <a:lnTo>
                            <a:pt x="0" y="878"/>
                          </a:lnTo>
                          <a:lnTo>
                            <a:pt x="0" y="27"/>
                          </a:lnTo>
                          <a:close/>
                        </a:path>
                      </a:pathLst>
                    </a:custGeom>
                    <a:solidFill>
                      <a:srgbClr val="008080"/>
                    </a:solidFill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457" name="Rectangle 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46" y="2827"/>
                      <a:ext cx="24" cy="289"/>
                    </a:xfrm>
                    <a:prstGeom prst="rect">
                      <a:avLst/>
                    </a:prstGeom>
                    <a:solidFill>
                      <a:srgbClr val="00DFBF"/>
                    </a:solidFill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</p:grpSp>
              <p:grpSp>
                <p:nvGrpSpPr>
                  <p:cNvPr id="6449" name="Group 87"/>
                  <p:cNvGrpSpPr>
                    <a:grpSpLocks/>
                  </p:cNvGrpSpPr>
                  <p:nvPr/>
                </p:nvGrpSpPr>
                <p:grpSpPr bwMode="auto">
                  <a:xfrm>
                    <a:off x="1656" y="2836"/>
                    <a:ext cx="3" cy="125"/>
                    <a:chOff x="1656" y="2836"/>
                    <a:chExt cx="3" cy="125"/>
                  </a:xfrm>
                </p:grpSpPr>
                <p:grpSp>
                  <p:nvGrpSpPr>
                    <p:cNvPr id="6450" name="Group 8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656" y="2836"/>
                      <a:ext cx="3" cy="56"/>
                      <a:chOff x="1656" y="2836"/>
                      <a:chExt cx="3" cy="56"/>
                    </a:xfrm>
                  </p:grpSpPr>
                  <p:sp>
                    <p:nvSpPr>
                      <p:cNvPr id="6454" name="Rectangle 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656" y="2836"/>
                        <a:ext cx="3" cy="23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635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algn="ctr">
                          <a:lnSpc>
                            <a:spcPct val="150000"/>
                          </a:lnSpc>
                          <a:spcBef>
                            <a:spcPct val="50000"/>
                          </a:spcBef>
                          <a:spcAft>
                            <a:spcPct val="50000"/>
                          </a:spcAft>
                        </a:pPr>
                        <a:endParaRPr lang="ru-RU" sz="3600">
                          <a:latin typeface="Arial Narrow" pitchFamily="34" charset="0"/>
                        </a:endParaRPr>
                      </a:p>
                    </p:txBody>
                  </p:sp>
                  <p:sp>
                    <p:nvSpPr>
                      <p:cNvPr id="6455" name="Rectangle 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656" y="2869"/>
                        <a:ext cx="3" cy="23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635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algn="ctr">
                          <a:lnSpc>
                            <a:spcPct val="150000"/>
                          </a:lnSpc>
                          <a:spcBef>
                            <a:spcPct val="50000"/>
                          </a:spcBef>
                          <a:spcAft>
                            <a:spcPct val="50000"/>
                          </a:spcAft>
                        </a:pPr>
                        <a:endParaRPr lang="ru-RU" sz="3600">
                          <a:latin typeface="Arial Narrow" pitchFamily="34" charset="0"/>
                        </a:endParaRPr>
                      </a:p>
                    </p:txBody>
                  </p:sp>
                </p:grpSp>
                <p:grpSp>
                  <p:nvGrpSpPr>
                    <p:cNvPr id="6451" name="Group 9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656" y="2906"/>
                      <a:ext cx="3" cy="55"/>
                      <a:chOff x="1656" y="2906"/>
                      <a:chExt cx="3" cy="55"/>
                    </a:xfrm>
                  </p:grpSpPr>
                  <p:sp>
                    <p:nvSpPr>
                      <p:cNvPr id="6452" name="Rectangle 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656" y="2906"/>
                        <a:ext cx="3" cy="22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635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algn="ctr">
                          <a:lnSpc>
                            <a:spcPct val="150000"/>
                          </a:lnSpc>
                          <a:spcBef>
                            <a:spcPct val="50000"/>
                          </a:spcBef>
                          <a:spcAft>
                            <a:spcPct val="50000"/>
                          </a:spcAft>
                        </a:pPr>
                        <a:endParaRPr lang="ru-RU" sz="3600">
                          <a:latin typeface="Arial Narrow" pitchFamily="34" charset="0"/>
                        </a:endParaRPr>
                      </a:p>
                    </p:txBody>
                  </p:sp>
                  <p:sp>
                    <p:nvSpPr>
                      <p:cNvPr id="6453" name="Rectangle 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656" y="2938"/>
                        <a:ext cx="3" cy="23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635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algn="ctr">
                          <a:lnSpc>
                            <a:spcPct val="150000"/>
                          </a:lnSpc>
                          <a:spcBef>
                            <a:spcPct val="50000"/>
                          </a:spcBef>
                          <a:spcAft>
                            <a:spcPct val="50000"/>
                          </a:spcAft>
                        </a:pPr>
                        <a:endParaRPr lang="ru-RU" sz="3600">
                          <a:latin typeface="Arial Narrow" pitchFamily="34" charset="0"/>
                        </a:endParaRPr>
                      </a:p>
                    </p:txBody>
                  </p:sp>
                </p:grpSp>
              </p:grpSp>
            </p:grpSp>
          </p:grpSp>
          <p:grpSp>
            <p:nvGrpSpPr>
              <p:cNvPr id="6319" name="Group 94"/>
              <p:cNvGrpSpPr>
                <a:grpSpLocks/>
              </p:cNvGrpSpPr>
              <p:nvPr/>
            </p:nvGrpSpPr>
            <p:grpSpPr bwMode="auto">
              <a:xfrm>
                <a:off x="1685" y="2667"/>
                <a:ext cx="180" cy="78"/>
                <a:chOff x="1685" y="2667"/>
                <a:chExt cx="180" cy="78"/>
              </a:xfrm>
            </p:grpSpPr>
            <p:sp>
              <p:nvSpPr>
                <p:cNvPr id="6441" name="Freeform 95"/>
                <p:cNvSpPr>
                  <a:spLocks/>
                </p:cNvSpPr>
                <p:nvPr/>
              </p:nvSpPr>
              <p:spPr bwMode="auto">
                <a:xfrm>
                  <a:off x="1685" y="2717"/>
                  <a:ext cx="15" cy="28"/>
                </a:xfrm>
                <a:custGeom>
                  <a:avLst/>
                  <a:gdLst>
                    <a:gd name="T0" fmla="*/ 0 w 46"/>
                    <a:gd name="T1" fmla="*/ 0 h 84"/>
                    <a:gd name="T2" fmla="*/ 0 w 46"/>
                    <a:gd name="T3" fmla="*/ 0 h 84"/>
                    <a:gd name="T4" fmla="*/ 0 w 46"/>
                    <a:gd name="T5" fmla="*/ 0 h 84"/>
                    <a:gd name="T6" fmla="*/ 0 w 46"/>
                    <a:gd name="T7" fmla="*/ 0 h 84"/>
                    <a:gd name="T8" fmla="*/ 0 w 46"/>
                    <a:gd name="T9" fmla="*/ 0 h 8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6"/>
                    <a:gd name="T16" fmla="*/ 0 h 84"/>
                    <a:gd name="T17" fmla="*/ 46 w 46"/>
                    <a:gd name="T18" fmla="*/ 84 h 8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6" h="84">
                      <a:moveTo>
                        <a:pt x="0" y="0"/>
                      </a:moveTo>
                      <a:lnTo>
                        <a:pt x="0" y="84"/>
                      </a:lnTo>
                      <a:lnTo>
                        <a:pt x="45" y="71"/>
                      </a:lnTo>
                      <a:lnTo>
                        <a:pt x="46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8080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42" name="Freeform 96"/>
                <p:cNvSpPr>
                  <a:spLocks/>
                </p:cNvSpPr>
                <p:nvPr/>
              </p:nvSpPr>
              <p:spPr bwMode="auto">
                <a:xfrm>
                  <a:off x="1788" y="2686"/>
                  <a:ext cx="15" cy="28"/>
                </a:xfrm>
                <a:custGeom>
                  <a:avLst/>
                  <a:gdLst>
                    <a:gd name="T0" fmla="*/ 0 w 45"/>
                    <a:gd name="T1" fmla="*/ 0 h 86"/>
                    <a:gd name="T2" fmla="*/ 0 w 45"/>
                    <a:gd name="T3" fmla="*/ 0 h 86"/>
                    <a:gd name="T4" fmla="*/ 0 w 45"/>
                    <a:gd name="T5" fmla="*/ 0 h 86"/>
                    <a:gd name="T6" fmla="*/ 0 w 45"/>
                    <a:gd name="T7" fmla="*/ 0 h 86"/>
                    <a:gd name="T8" fmla="*/ 0 w 45"/>
                    <a:gd name="T9" fmla="*/ 0 h 8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5"/>
                    <a:gd name="T16" fmla="*/ 0 h 86"/>
                    <a:gd name="T17" fmla="*/ 45 w 45"/>
                    <a:gd name="T18" fmla="*/ 86 h 8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5" h="86">
                      <a:moveTo>
                        <a:pt x="0" y="0"/>
                      </a:moveTo>
                      <a:lnTo>
                        <a:pt x="0" y="86"/>
                      </a:lnTo>
                      <a:lnTo>
                        <a:pt x="44" y="71"/>
                      </a:lnTo>
                      <a:lnTo>
                        <a:pt x="4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8080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43" name="Freeform 97"/>
                <p:cNvSpPr>
                  <a:spLocks/>
                </p:cNvSpPr>
                <p:nvPr/>
              </p:nvSpPr>
              <p:spPr bwMode="auto">
                <a:xfrm>
                  <a:off x="1738" y="2701"/>
                  <a:ext cx="15" cy="29"/>
                </a:xfrm>
                <a:custGeom>
                  <a:avLst/>
                  <a:gdLst>
                    <a:gd name="T0" fmla="*/ 0 w 45"/>
                    <a:gd name="T1" fmla="*/ 0 h 86"/>
                    <a:gd name="T2" fmla="*/ 0 w 45"/>
                    <a:gd name="T3" fmla="*/ 0 h 86"/>
                    <a:gd name="T4" fmla="*/ 0 w 45"/>
                    <a:gd name="T5" fmla="*/ 0 h 86"/>
                    <a:gd name="T6" fmla="*/ 0 w 45"/>
                    <a:gd name="T7" fmla="*/ 0 h 86"/>
                    <a:gd name="T8" fmla="*/ 0 w 45"/>
                    <a:gd name="T9" fmla="*/ 0 h 8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5"/>
                    <a:gd name="T16" fmla="*/ 0 h 86"/>
                    <a:gd name="T17" fmla="*/ 45 w 45"/>
                    <a:gd name="T18" fmla="*/ 86 h 8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5" h="86">
                      <a:moveTo>
                        <a:pt x="0" y="0"/>
                      </a:moveTo>
                      <a:lnTo>
                        <a:pt x="0" y="86"/>
                      </a:lnTo>
                      <a:lnTo>
                        <a:pt x="44" y="71"/>
                      </a:lnTo>
                      <a:lnTo>
                        <a:pt x="4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8080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44" name="Freeform 98"/>
                <p:cNvSpPr>
                  <a:spLocks/>
                </p:cNvSpPr>
                <p:nvPr/>
              </p:nvSpPr>
              <p:spPr bwMode="auto">
                <a:xfrm>
                  <a:off x="1850" y="2667"/>
                  <a:ext cx="15" cy="29"/>
                </a:xfrm>
                <a:custGeom>
                  <a:avLst/>
                  <a:gdLst>
                    <a:gd name="T0" fmla="*/ 0 w 45"/>
                    <a:gd name="T1" fmla="*/ 0 h 86"/>
                    <a:gd name="T2" fmla="*/ 0 w 45"/>
                    <a:gd name="T3" fmla="*/ 0 h 86"/>
                    <a:gd name="T4" fmla="*/ 0 w 45"/>
                    <a:gd name="T5" fmla="*/ 0 h 86"/>
                    <a:gd name="T6" fmla="*/ 0 w 45"/>
                    <a:gd name="T7" fmla="*/ 0 h 86"/>
                    <a:gd name="T8" fmla="*/ 0 w 45"/>
                    <a:gd name="T9" fmla="*/ 0 h 8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5"/>
                    <a:gd name="T16" fmla="*/ 0 h 86"/>
                    <a:gd name="T17" fmla="*/ 45 w 45"/>
                    <a:gd name="T18" fmla="*/ 86 h 8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5" h="86">
                      <a:moveTo>
                        <a:pt x="0" y="0"/>
                      </a:moveTo>
                      <a:lnTo>
                        <a:pt x="0" y="86"/>
                      </a:lnTo>
                      <a:lnTo>
                        <a:pt x="43" y="71"/>
                      </a:lnTo>
                      <a:lnTo>
                        <a:pt x="45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8080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20" name="Group 99"/>
              <p:cNvGrpSpPr>
                <a:grpSpLocks/>
              </p:cNvGrpSpPr>
              <p:nvPr/>
            </p:nvGrpSpPr>
            <p:grpSpPr bwMode="auto">
              <a:xfrm>
                <a:off x="1955" y="2810"/>
                <a:ext cx="105" cy="314"/>
                <a:chOff x="1955" y="2810"/>
                <a:chExt cx="105" cy="314"/>
              </a:xfrm>
            </p:grpSpPr>
            <p:grpSp>
              <p:nvGrpSpPr>
                <p:cNvPr id="6431" name="Group 100"/>
                <p:cNvGrpSpPr>
                  <a:grpSpLocks/>
                </p:cNvGrpSpPr>
                <p:nvPr/>
              </p:nvGrpSpPr>
              <p:grpSpPr bwMode="auto">
                <a:xfrm>
                  <a:off x="1955" y="2810"/>
                  <a:ext cx="105" cy="314"/>
                  <a:chOff x="1955" y="2810"/>
                  <a:chExt cx="105" cy="314"/>
                </a:xfrm>
              </p:grpSpPr>
              <p:sp>
                <p:nvSpPr>
                  <p:cNvPr id="6439" name="Freeform 101"/>
                  <p:cNvSpPr>
                    <a:spLocks/>
                  </p:cNvSpPr>
                  <p:nvPr/>
                </p:nvSpPr>
                <p:spPr bwMode="auto">
                  <a:xfrm>
                    <a:off x="1988" y="2810"/>
                    <a:ext cx="72" cy="314"/>
                  </a:xfrm>
                  <a:custGeom>
                    <a:avLst/>
                    <a:gdLst>
                      <a:gd name="T0" fmla="*/ 0 w 216"/>
                      <a:gd name="T1" fmla="*/ 0 h 943"/>
                      <a:gd name="T2" fmla="*/ 0 w 216"/>
                      <a:gd name="T3" fmla="*/ 0 h 943"/>
                      <a:gd name="T4" fmla="*/ 0 w 216"/>
                      <a:gd name="T5" fmla="*/ 0 h 943"/>
                      <a:gd name="T6" fmla="*/ 0 w 216"/>
                      <a:gd name="T7" fmla="*/ 0 h 943"/>
                      <a:gd name="T8" fmla="*/ 0 w 216"/>
                      <a:gd name="T9" fmla="*/ 0 h 94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16"/>
                      <a:gd name="T16" fmla="*/ 0 h 943"/>
                      <a:gd name="T17" fmla="*/ 216 w 216"/>
                      <a:gd name="T18" fmla="*/ 943 h 94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16" h="943">
                        <a:moveTo>
                          <a:pt x="0" y="0"/>
                        </a:moveTo>
                        <a:lnTo>
                          <a:pt x="216" y="46"/>
                        </a:lnTo>
                        <a:lnTo>
                          <a:pt x="216" y="921"/>
                        </a:lnTo>
                        <a:lnTo>
                          <a:pt x="0" y="94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FFFF"/>
                  </a:soli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440" name="Freeform 102"/>
                  <p:cNvSpPr>
                    <a:spLocks/>
                  </p:cNvSpPr>
                  <p:nvPr/>
                </p:nvSpPr>
                <p:spPr bwMode="auto">
                  <a:xfrm>
                    <a:off x="1955" y="2810"/>
                    <a:ext cx="33" cy="314"/>
                  </a:xfrm>
                  <a:custGeom>
                    <a:avLst/>
                    <a:gdLst>
                      <a:gd name="T0" fmla="*/ 0 w 98"/>
                      <a:gd name="T1" fmla="*/ 0 h 944"/>
                      <a:gd name="T2" fmla="*/ 0 w 98"/>
                      <a:gd name="T3" fmla="*/ 0 h 944"/>
                      <a:gd name="T4" fmla="*/ 0 w 98"/>
                      <a:gd name="T5" fmla="*/ 0 h 944"/>
                      <a:gd name="T6" fmla="*/ 0 w 98"/>
                      <a:gd name="T7" fmla="*/ 0 h 944"/>
                      <a:gd name="T8" fmla="*/ 0 w 98"/>
                      <a:gd name="T9" fmla="*/ 0 h 9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98"/>
                      <a:gd name="T16" fmla="*/ 0 h 944"/>
                      <a:gd name="T17" fmla="*/ 98 w 98"/>
                      <a:gd name="T18" fmla="*/ 944 h 9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98" h="944">
                        <a:moveTo>
                          <a:pt x="98" y="0"/>
                        </a:moveTo>
                        <a:lnTo>
                          <a:pt x="98" y="944"/>
                        </a:lnTo>
                        <a:lnTo>
                          <a:pt x="0" y="928"/>
                        </a:lnTo>
                        <a:lnTo>
                          <a:pt x="0" y="19"/>
                        </a:lnTo>
                        <a:lnTo>
                          <a:pt x="98" y="0"/>
                        </a:lnTo>
                        <a:close/>
                      </a:path>
                    </a:pathLst>
                  </a:custGeom>
                  <a:solidFill>
                    <a:srgbClr val="008080"/>
                  </a:soli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32" name="Group 103"/>
                <p:cNvGrpSpPr>
                  <a:grpSpLocks/>
                </p:cNvGrpSpPr>
                <p:nvPr/>
              </p:nvGrpSpPr>
              <p:grpSpPr bwMode="auto">
                <a:xfrm>
                  <a:off x="2014" y="2854"/>
                  <a:ext cx="3" cy="124"/>
                  <a:chOff x="2014" y="2854"/>
                  <a:chExt cx="3" cy="124"/>
                </a:xfrm>
              </p:grpSpPr>
              <p:grpSp>
                <p:nvGrpSpPr>
                  <p:cNvPr id="6433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014" y="2854"/>
                    <a:ext cx="3" cy="55"/>
                    <a:chOff x="2014" y="2854"/>
                    <a:chExt cx="3" cy="55"/>
                  </a:xfrm>
                </p:grpSpPr>
                <p:sp>
                  <p:nvSpPr>
                    <p:cNvPr id="6437" name="Rectangle 1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14" y="2854"/>
                      <a:ext cx="3" cy="22"/>
                    </a:xfrm>
                    <a:prstGeom prst="rect">
                      <a:avLst/>
                    </a:prstGeom>
                    <a:solidFill>
                      <a:srgbClr val="000000"/>
                    </a:solidFill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438" name="Rectangle 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14" y="2887"/>
                      <a:ext cx="3" cy="22"/>
                    </a:xfrm>
                    <a:prstGeom prst="rect">
                      <a:avLst/>
                    </a:prstGeom>
                    <a:solidFill>
                      <a:srgbClr val="000000"/>
                    </a:solidFill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</p:grpSp>
              <p:grpSp>
                <p:nvGrpSpPr>
                  <p:cNvPr id="6434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014" y="2922"/>
                    <a:ext cx="3" cy="56"/>
                    <a:chOff x="2014" y="2922"/>
                    <a:chExt cx="3" cy="56"/>
                  </a:xfrm>
                </p:grpSpPr>
                <p:sp>
                  <p:nvSpPr>
                    <p:cNvPr id="6435" name="Rectangle 1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14" y="2922"/>
                      <a:ext cx="3" cy="23"/>
                    </a:xfrm>
                    <a:prstGeom prst="rect">
                      <a:avLst/>
                    </a:prstGeom>
                    <a:solidFill>
                      <a:srgbClr val="000000"/>
                    </a:solidFill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436" name="Rectangle 1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14" y="2956"/>
                      <a:ext cx="3" cy="22"/>
                    </a:xfrm>
                    <a:prstGeom prst="rect">
                      <a:avLst/>
                    </a:prstGeom>
                    <a:solidFill>
                      <a:srgbClr val="000000"/>
                    </a:solidFill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</p:grpSp>
            </p:grpSp>
          </p:grpSp>
          <p:sp>
            <p:nvSpPr>
              <p:cNvPr id="6321" name="Freeform 110"/>
              <p:cNvSpPr>
                <a:spLocks/>
              </p:cNvSpPr>
              <p:nvPr/>
            </p:nvSpPr>
            <p:spPr bwMode="auto">
              <a:xfrm>
                <a:off x="2037" y="2911"/>
                <a:ext cx="161" cy="205"/>
              </a:xfrm>
              <a:custGeom>
                <a:avLst/>
                <a:gdLst>
                  <a:gd name="T0" fmla="*/ 0 w 485"/>
                  <a:gd name="T1" fmla="*/ 0 h 615"/>
                  <a:gd name="T2" fmla="*/ 0 w 485"/>
                  <a:gd name="T3" fmla="*/ 0 h 615"/>
                  <a:gd name="T4" fmla="*/ 0 w 485"/>
                  <a:gd name="T5" fmla="*/ 0 h 615"/>
                  <a:gd name="T6" fmla="*/ 0 w 485"/>
                  <a:gd name="T7" fmla="*/ 0 h 615"/>
                  <a:gd name="T8" fmla="*/ 0 w 485"/>
                  <a:gd name="T9" fmla="*/ 0 h 615"/>
                  <a:gd name="T10" fmla="*/ 0 w 485"/>
                  <a:gd name="T11" fmla="*/ 0 h 615"/>
                  <a:gd name="T12" fmla="*/ 0 w 485"/>
                  <a:gd name="T13" fmla="*/ 0 h 61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85"/>
                  <a:gd name="T22" fmla="*/ 0 h 615"/>
                  <a:gd name="T23" fmla="*/ 485 w 485"/>
                  <a:gd name="T24" fmla="*/ 615 h 61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85" h="615">
                    <a:moveTo>
                      <a:pt x="0" y="615"/>
                    </a:moveTo>
                    <a:lnTo>
                      <a:pt x="485" y="615"/>
                    </a:lnTo>
                    <a:lnTo>
                      <a:pt x="485" y="0"/>
                    </a:lnTo>
                    <a:lnTo>
                      <a:pt x="187" y="18"/>
                    </a:lnTo>
                    <a:lnTo>
                      <a:pt x="187" y="458"/>
                    </a:lnTo>
                    <a:lnTo>
                      <a:pt x="0" y="494"/>
                    </a:lnTo>
                    <a:lnTo>
                      <a:pt x="0" y="615"/>
                    </a:lnTo>
                    <a:close/>
                  </a:path>
                </a:pathLst>
              </a:custGeom>
              <a:solidFill>
                <a:srgbClr val="5F3F1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322" name="Freeform 111"/>
              <p:cNvSpPr>
                <a:spLocks/>
              </p:cNvSpPr>
              <p:nvPr/>
            </p:nvSpPr>
            <p:spPr bwMode="auto">
              <a:xfrm>
                <a:off x="2719" y="2988"/>
                <a:ext cx="29" cy="118"/>
              </a:xfrm>
              <a:custGeom>
                <a:avLst/>
                <a:gdLst>
                  <a:gd name="T0" fmla="*/ 0 w 89"/>
                  <a:gd name="T1" fmla="*/ 0 h 354"/>
                  <a:gd name="T2" fmla="*/ 0 w 89"/>
                  <a:gd name="T3" fmla="*/ 0 h 354"/>
                  <a:gd name="T4" fmla="*/ 0 w 89"/>
                  <a:gd name="T5" fmla="*/ 0 h 354"/>
                  <a:gd name="T6" fmla="*/ 0 w 89"/>
                  <a:gd name="T7" fmla="*/ 0 h 354"/>
                  <a:gd name="T8" fmla="*/ 0 w 89"/>
                  <a:gd name="T9" fmla="*/ 0 h 354"/>
                  <a:gd name="T10" fmla="*/ 0 w 89"/>
                  <a:gd name="T11" fmla="*/ 0 h 354"/>
                  <a:gd name="T12" fmla="*/ 0 w 89"/>
                  <a:gd name="T13" fmla="*/ 0 h 354"/>
                  <a:gd name="T14" fmla="*/ 0 w 89"/>
                  <a:gd name="T15" fmla="*/ 0 h 354"/>
                  <a:gd name="T16" fmla="*/ 0 w 89"/>
                  <a:gd name="T17" fmla="*/ 0 h 354"/>
                  <a:gd name="T18" fmla="*/ 0 w 89"/>
                  <a:gd name="T19" fmla="*/ 0 h 354"/>
                  <a:gd name="T20" fmla="*/ 0 w 89"/>
                  <a:gd name="T21" fmla="*/ 0 h 354"/>
                  <a:gd name="T22" fmla="*/ 0 w 89"/>
                  <a:gd name="T23" fmla="*/ 0 h 354"/>
                  <a:gd name="T24" fmla="*/ 0 w 89"/>
                  <a:gd name="T25" fmla="*/ 0 h 354"/>
                  <a:gd name="T26" fmla="*/ 0 w 89"/>
                  <a:gd name="T27" fmla="*/ 0 h 354"/>
                  <a:gd name="T28" fmla="*/ 0 w 89"/>
                  <a:gd name="T29" fmla="*/ 0 h 354"/>
                  <a:gd name="T30" fmla="*/ 0 w 89"/>
                  <a:gd name="T31" fmla="*/ 0 h 354"/>
                  <a:gd name="T32" fmla="*/ 0 w 89"/>
                  <a:gd name="T33" fmla="*/ 0 h 354"/>
                  <a:gd name="T34" fmla="*/ 0 w 89"/>
                  <a:gd name="T35" fmla="*/ 0 h 354"/>
                  <a:gd name="T36" fmla="*/ 0 w 89"/>
                  <a:gd name="T37" fmla="*/ 0 h 354"/>
                  <a:gd name="T38" fmla="*/ 0 w 89"/>
                  <a:gd name="T39" fmla="*/ 0 h 354"/>
                  <a:gd name="T40" fmla="*/ 0 w 89"/>
                  <a:gd name="T41" fmla="*/ 0 h 354"/>
                  <a:gd name="T42" fmla="*/ 0 w 89"/>
                  <a:gd name="T43" fmla="*/ 0 h 354"/>
                  <a:gd name="T44" fmla="*/ 0 w 89"/>
                  <a:gd name="T45" fmla="*/ 0 h 354"/>
                  <a:gd name="T46" fmla="*/ 0 w 89"/>
                  <a:gd name="T47" fmla="*/ 0 h 354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89"/>
                  <a:gd name="T73" fmla="*/ 0 h 354"/>
                  <a:gd name="T74" fmla="*/ 89 w 89"/>
                  <a:gd name="T75" fmla="*/ 354 h 354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89" h="354">
                    <a:moveTo>
                      <a:pt x="0" y="58"/>
                    </a:moveTo>
                    <a:lnTo>
                      <a:pt x="1" y="41"/>
                    </a:lnTo>
                    <a:lnTo>
                      <a:pt x="7" y="23"/>
                    </a:lnTo>
                    <a:lnTo>
                      <a:pt x="19" y="8"/>
                    </a:lnTo>
                    <a:lnTo>
                      <a:pt x="34" y="0"/>
                    </a:lnTo>
                    <a:lnTo>
                      <a:pt x="52" y="0"/>
                    </a:lnTo>
                    <a:lnTo>
                      <a:pt x="63" y="5"/>
                    </a:lnTo>
                    <a:lnTo>
                      <a:pt x="75" y="15"/>
                    </a:lnTo>
                    <a:lnTo>
                      <a:pt x="83" y="26"/>
                    </a:lnTo>
                    <a:lnTo>
                      <a:pt x="87" y="38"/>
                    </a:lnTo>
                    <a:lnTo>
                      <a:pt x="89" y="47"/>
                    </a:lnTo>
                    <a:lnTo>
                      <a:pt x="89" y="61"/>
                    </a:lnTo>
                    <a:lnTo>
                      <a:pt x="71" y="61"/>
                    </a:lnTo>
                    <a:lnTo>
                      <a:pt x="71" y="41"/>
                    </a:lnTo>
                    <a:lnTo>
                      <a:pt x="64" y="26"/>
                    </a:lnTo>
                    <a:lnTo>
                      <a:pt x="55" y="19"/>
                    </a:lnTo>
                    <a:lnTo>
                      <a:pt x="41" y="19"/>
                    </a:lnTo>
                    <a:lnTo>
                      <a:pt x="30" y="24"/>
                    </a:lnTo>
                    <a:lnTo>
                      <a:pt x="20" y="35"/>
                    </a:lnTo>
                    <a:lnTo>
                      <a:pt x="18" y="49"/>
                    </a:lnTo>
                    <a:lnTo>
                      <a:pt x="18" y="66"/>
                    </a:lnTo>
                    <a:lnTo>
                      <a:pt x="18" y="354"/>
                    </a:lnTo>
                    <a:lnTo>
                      <a:pt x="0" y="354"/>
                    </a:lnTo>
                    <a:lnTo>
                      <a:pt x="0" y="58"/>
                    </a:lnTo>
                    <a:close/>
                  </a:path>
                </a:pathLst>
              </a:custGeom>
              <a:solidFill>
                <a:srgbClr val="5F5F7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323" name="Group 112"/>
              <p:cNvGrpSpPr>
                <a:grpSpLocks/>
              </p:cNvGrpSpPr>
              <p:nvPr/>
            </p:nvGrpSpPr>
            <p:grpSpPr bwMode="auto">
              <a:xfrm>
                <a:off x="2116" y="3079"/>
                <a:ext cx="368" cy="46"/>
                <a:chOff x="2116" y="3079"/>
                <a:chExt cx="368" cy="46"/>
              </a:xfrm>
            </p:grpSpPr>
            <p:grpSp>
              <p:nvGrpSpPr>
                <p:cNvPr id="6397" name="Group 113"/>
                <p:cNvGrpSpPr>
                  <a:grpSpLocks/>
                </p:cNvGrpSpPr>
                <p:nvPr/>
              </p:nvGrpSpPr>
              <p:grpSpPr bwMode="auto">
                <a:xfrm>
                  <a:off x="2116" y="3079"/>
                  <a:ext cx="184" cy="46"/>
                  <a:chOff x="2116" y="3079"/>
                  <a:chExt cx="184" cy="46"/>
                </a:xfrm>
              </p:grpSpPr>
              <p:grpSp>
                <p:nvGrpSpPr>
                  <p:cNvPr id="6419" name="Group 114"/>
                  <p:cNvGrpSpPr>
                    <a:grpSpLocks/>
                  </p:cNvGrpSpPr>
                  <p:nvPr/>
                </p:nvGrpSpPr>
                <p:grpSpPr bwMode="auto">
                  <a:xfrm>
                    <a:off x="2116" y="3079"/>
                    <a:ext cx="45" cy="46"/>
                    <a:chOff x="2116" y="3079"/>
                    <a:chExt cx="45" cy="46"/>
                  </a:xfrm>
                </p:grpSpPr>
                <p:sp>
                  <p:nvSpPr>
                    <p:cNvPr id="6429" name="Rectangle 1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18" y="3081"/>
                      <a:ext cx="41" cy="42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430" name="Freeform 116"/>
                    <p:cNvSpPr>
                      <a:spLocks/>
                    </p:cNvSpPr>
                    <p:nvPr/>
                  </p:nvSpPr>
                  <p:spPr bwMode="auto">
                    <a:xfrm>
                      <a:off x="2116" y="3079"/>
                      <a:ext cx="45" cy="46"/>
                    </a:xfrm>
                    <a:custGeom>
                      <a:avLst/>
                      <a:gdLst>
                        <a:gd name="T0" fmla="*/ 0 w 137"/>
                        <a:gd name="T1" fmla="*/ 0 h 139"/>
                        <a:gd name="T2" fmla="*/ 0 w 137"/>
                        <a:gd name="T3" fmla="*/ 0 h 139"/>
                        <a:gd name="T4" fmla="*/ 0 w 137"/>
                        <a:gd name="T5" fmla="*/ 0 h 139"/>
                        <a:gd name="T6" fmla="*/ 0 w 137"/>
                        <a:gd name="T7" fmla="*/ 0 h 13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7"/>
                        <a:gd name="T13" fmla="*/ 0 h 139"/>
                        <a:gd name="T14" fmla="*/ 137 w 137"/>
                        <a:gd name="T15" fmla="*/ 139 h 13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7" h="139">
                          <a:moveTo>
                            <a:pt x="0" y="0"/>
                          </a:moveTo>
                          <a:lnTo>
                            <a:pt x="137" y="139"/>
                          </a:lnTo>
                          <a:lnTo>
                            <a:pt x="137" y="0"/>
                          </a:lnTo>
                          <a:lnTo>
                            <a:pt x="0" y="139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20" name="Group 117"/>
                  <p:cNvGrpSpPr>
                    <a:grpSpLocks/>
                  </p:cNvGrpSpPr>
                  <p:nvPr/>
                </p:nvGrpSpPr>
                <p:grpSpPr bwMode="auto">
                  <a:xfrm>
                    <a:off x="2161" y="3079"/>
                    <a:ext cx="46" cy="46"/>
                    <a:chOff x="2161" y="3079"/>
                    <a:chExt cx="46" cy="46"/>
                  </a:xfrm>
                </p:grpSpPr>
                <p:sp>
                  <p:nvSpPr>
                    <p:cNvPr id="6427" name="Rectangle 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3" y="3081"/>
                      <a:ext cx="42" cy="42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428" name="Freeform 119"/>
                    <p:cNvSpPr>
                      <a:spLocks/>
                    </p:cNvSpPr>
                    <p:nvPr/>
                  </p:nvSpPr>
                  <p:spPr bwMode="auto">
                    <a:xfrm>
                      <a:off x="2161" y="3079"/>
                      <a:ext cx="46" cy="46"/>
                    </a:xfrm>
                    <a:custGeom>
                      <a:avLst/>
                      <a:gdLst>
                        <a:gd name="T0" fmla="*/ 0 w 138"/>
                        <a:gd name="T1" fmla="*/ 0 h 139"/>
                        <a:gd name="T2" fmla="*/ 0 w 138"/>
                        <a:gd name="T3" fmla="*/ 0 h 139"/>
                        <a:gd name="T4" fmla="*/ 0 w 138"/>
                        <a:gd name="T5" fmla="*/ 0 h 139"/>
                        <a:gd name="T6" fmla="*/ 0 w 138"/>
                        <a:gd name="T7" fmla="*/ 0 h 13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8"/>
                        <a:gd name="T13" fmla="*/ 0 h 139"/>
                        <a:gd name="T14" fmla="*/ 138 w 138"/>
                        <a:gd name="T15" fmla="*/ 139 h 13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8" h="139">
                          <a:moveTo>
                            <a:pt x="0" y="0"/>
                          </a:moveTo>
                          <a:lnTo>
                            <a:pt x="138" y="139"/>
                          </a:lnTo>
                          <a:lnTo>
                            <a:pt x="138" y="0"/>
                          </a:lnTo>
                          <a:lnTo>
                            <a:pt x="0" y="139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21" name="Group 120"/>
                  <p:cNvGrpSpPr>
                    <a:grpSpLocks/>
                  </p:cNvGrpSpPr>
                  <p:nvPr/>
                </p:nvGrpSpPr>
                <p:grpSpPr bwMode="auto">
                  <a:xfrm>
                    <a:off x="2207" y="3079"/>
                    <a:ext cx="47" cy="46"/>
                    <a:chOff x="2207" y="3079"/>
                    <a:chExt cx="47" cy="46"/>
                  </a:xfrm>
                </p:grpSpPr>
                <p:sp>
                  <p:nvSpPr>
                    <p:cNvPr id="6425" name="Rectangle 1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9" y="3081"/>
                      <a:ext cx="43" cy="42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426" name="Freeform 122"/>
                    <p:cNvSpPr>
                      <a:spLocks/>
                    </p:cNvSpPr>
                    <p:nvPr/>
                  </p:nvSpPr>
                  <p:spPr bwMode="auto">
                    <a:xfrm>
                      <a:off x="2207" y="3079"/>
                      <a:ext cx="47" cy="46"/>
                    </a:xfrm>
                    <a:custGeom>
                      <a:avLst/>
                      <a:gdLst>
                        <a:gd name="T0" fmla="*/ 0 w 139"/>
                        <a:gd name="T1" fmla="*/ 0 h 139"/>
                        <a:gd name="T2" fmla="*/ 0 w 139"/>
                        <a:gd name="T3" fmla="*/ 0 h 139"/>
                        <a:gd name="T4" fmla="*/ 0 w 139"/>
                        <a:gd name="T5" fmla="*/ 0 h 139"/>
                        <a:gd name="T6" fmla="*/ 0 w 139"/>
                        <a:gd name="T7" fmla="*/ 0 h 13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9"/>
                        <a:gd name="T13" fmla="*/ 0 h 139"/>
                        <a:gd name="T14" fmla="*/ 139 w 139"/>
                        <a:gd name="T15" fmla="*/ 139 h 13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9" h="139">
                          <a:moveTo>
                            <a:pt x="0" y="0"/>
                          </a:moveTo>
                          <a:lnTo>
                            <a:pt x="139" y="139"/>
                          </a:lnTo>
                          <a:lnTo>
                            <a:pt x="139" y="0"/>
                          </a:lnTo>
                          <a:lnTo>
                            <a:pt x="0" y="139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22" name="Group 123"/>
                  <p:cNvGrpSpPr>
                    <a:grpSpLocks/>
                  </p:cNvGrpSpPr>
                  <p:nvPr/>
                </p:nvGrpSpPr>
                <p:grpSpPr bwMode="auto">
                  <a:xfrm>
                    <a:off x="2254" y="3079"/>
                    <a:ext cx="46" cy="46"/>
                    <a:chOff x="2254" y="3079"/>
                    <a:chExt cx="46" cy="46"/>
                  </a:xfrm>
                </p:grpSpPr>
                <p:sp>
                  <p:nvSpPr>
                    <p:cNvPr id="6423" name="Rectangle 1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6" y="3081"/>
                      <a:ext cx="42" cy="42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424" name="Freeform 125"/>
                    <p:cNvSpPr>
                      <a:spLocks/>
                    </p:cNvSpPr>
                    <p:nvPr/>
                  </p:nvSpPr>
                  <p:spPr bwMode="auto">
                    <a:xfrm>
                      <a:off x="2254" y="3079"/>
                      <a:ext cx="46" cy="46"/>
                    </a:xfrm>
                    <a:custGeom>
                      <a:avLst/>
                      <a:gdLst>
                        <a:gd name="T0" fmla="*/ 0 w 138"/>
                        <a:gd name="T1" fmla="*/ 0 h 139"/>
                        <a:gd name="T2" fmla="*/ 0 w 138"/>
                        <a:gd name="T3" fmla="*/ 0 h 139"/>
                        <a:gd name="T4" fmla="*/ 0 w 138"/>
                        <a:gd name="T5" fmla="*/ 0 h 139"/>
                        <a:gd name="T6" fmla="*/ 0 w 138"/>
                        <a:gd name="T7" fmla="*/ 0 h 13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8"/>
                        <a:gd name="T13" fmla="*/ 0 h 139"/>
                        <a:gd name="T14" fmla="*/ 138 w 138"/>
                        <a:gd name="T15" fmla="*/ 139 h 13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8" h="139">
                          <a:moveTo>
                            <a:pt x="0" y="0"/>
                          </a:moveTo>
                          <a:lnTo>
                            <a:pt x="138" y="139"/>
                          </a:lnTo>
                          <a:lnTo>
                            <a:pt x="138" y="0"/>
                          </a:lnTo>
                          <a:lnTo>
                            <a:pt x="0" y="139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6398" name="Group 126"/>
                <p:cNvGrpSpPr>
                  <a:grpSpLocks/>
                </p:cNvGrpSpPr>
                <p:nvPr/>
              </p:nvGrpSpPr>
              <p:grpSpPr bwMode="auto">
                <a:xfrm>
                  <a:off x="2300" y="3079"/>
                  <a:ext cx="184" cy="46"/>
                  <a:chOff x="2300" y="3079"/>
                  <a:chExt cx="184" cy="46"/>
                </a:xfrm>
              </p:grpSpPr>
              <p:grpSp>
                <p:nvGrpSpPr>
                  <p:cNvPr id="6407" name="Group 127"/>
                  <p:cNvGrpSpPr>
                    <a:grpSpLocks/>
                  </p:cNvGrpSpPr>
                  <p:nvPr/>
                </p:nvGrpSpPr>
                <p:grpSpPr bwMode="auto">
                  <a:xfrm>
                    <a:off x="2300" y="3079"/>
                    <a:ext cx="46" cy="46"/>
                    <a:chOff x="2300" y="3079"/>
                    <a:chExt cx="46" cy="46"/>
                  </a:xfrm>
                </p:grpSpPr>
                <p:sp>
                  <p:nvSpPr>
                    <p:cNvPr id="6417" name="Rectangle 1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2" y="3081"/>
                      <a:ext cx="42" cy="42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418" name="Freeform 129"/>
                    <p:cNvSpPr>
                      <a:spLocks/>
                    </p:cNvSpPr>
                    <p:nvPr/>
                  </p:nvSpPr>
                  <p:spPr bwMode="auto">
                    <a:xfrm>
                      <a:off x="2300" y="3079"/>
                      <a:ext cx="46" cy="46"/>
                    </a:xfrm>
                    <a:custGeom>
                      <a:avLst/>
                      <a:gdLst>
                        <a:gd name="T0" fmla="*/ 0 w 138"/>
                        <a:gd name="T1" fmla="*/ 0 h 139"/>
                        <a:gd name="T2" fmla="*/ 0 w 138"/>
                        <a:gd name="T3" fmla="*/ 0 h 139"/>
                        <a:gd name="T4" fmla="*/ 0 w 138"/>
                        <a:gd name="T5" fmla="*/ 0 h 139"/>
                        <a:gd name="T6" fmla="*/ 0 w 138"/>
                        <a:gd name="T7" fmla="*/ 0 h 13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8"/>
                        <a:gd name="T13" fmla="*/ 0 h 139"/>
                        <a:gd name="T14" fmla="*/ 138 w 138"/>
                        <a:gd name="T15" fmla="*/ 139 h 13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8" h="139">
                          <a:moveTo>
                            <a:pt x="0" y="0"/>
                          </a:moveTo>
                          <a:lnTo>
                            <a:pt x="138" y="139"/>
                          </a:lnTo>
                          <a:lnTo>
                            <a:pt x="138" y="0"/>
                          </a:lnTo>
                          <a:lnTo>
                            <a:pt x="0" y="139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08" name="Group 130"/>
                  <p:cNvGrpSpPr>
                    <a:grpSpLocks/>
                  </p:cNvGrpSpPr>
                  <p:nvPr/>
                </p:nvGrpSpPr>
                <p:grpSpPr bwMode="auto">
                  <a:xfrm>
                    <a:off x="2346" y="3079"/>
                    <a:ext cx="46" cy="46"/>
                    <a:chOff x="2346" y="3079"/>
                    <a:chExt cx="46" cy="46"/>
                  </a:xfrm>
                </p:grpSpPr>
                <p:sp>
                  <p:nvSpPr>
                    <p:cNvPr id="6415" name="Rectangle 1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48" y="3081"/>
                      <a:ext cx="42" cy="42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416" name="Freeform 132"/>
                    <p:cNvSpPr>
                      <a:spLocks/>
                    </p:cNvSpPr>
                    <p:nvPr/>
                  </p:nvSpPr>
                  <p:spPr bwMode="auto">
                    <a:xfrm>
                      <a:off x="2346" y="3079"/>
                      <a:ext cx="46" cy="46"/>
                    </a:xfrm>
                    <a:custGeom>
                      <a:avLst/>
                      <a:gdLst>
                        <a:gd name="T0" fmla="*/ 0 w 138"/>
                        <a:gd name="T1" fmla="*/ 0 h 139"/>
                        <a:gd name="T2" fmla="*/ 0 w 138"/>
                        <a:gd name="T3" fmla="*/ 0 h 139"/>
                        <a:gd name="T4" fmla="*/ 0 w 138"/>
                        <a:gd name="T5" fmla="*/ 0 h 139"/>
                        <a:gd name="T6" fmla="*/ 0 w 138"/>
                        <a:gd name="T7" fmla="*/ 0 h 13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8"/>
                        <a:gd name="T13" fmla="*/ 0 h 139"/>
                        <a:gd name="T14" fmla="*/ 138 w 138"/>
                        <a:gd name="T15" fmla="*/ 139 h 13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8" h="139">
                          <a:moveTo>
                            <a:pt x="0" y="0"/>
                          </a:moveTo>
                          <a:lnTo>
                            <a:pt x="138" y="139"/>
                          </a:lnTo>
                          <a:lnTo>
                            <a:pt x="138" y="0"/>
                          </a:lnTo>
                          <a:lnTo>
                            <a:pt x="0" y="139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09" name="Group 133"/>
                  <p:cNvGrpSpPr>
                    <a:grpSpLocks/>
                  </p:cNvGrpSpPr>
                  <p:nvPr/>
                </p:nvGrpSpPr>
                <p:grpSpPr bwMode="auto">
                  <a:xfrm>
                    <a:off x="2392" y="3079"/>
                    <a:ext cx="46" cy="46"/>
                    <a:chOff x="2392" y="3079"/>
                    <a:chExt cx="46" cy="46"/>
                  </a:xfrm>
                </p:grpSpPr>
                <p:sp>
                  <p:nvSpPr>
                    <p:cNvPr id="6413" name="Rectangle 1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4" y="3081"/>
                      <a:ext cx="42" cy="42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414" name="Freeform 135"/>
                    <p:cNvSpPr>
                      <a:spLocks/>
                    </p:cNvSpPr>
                    <p:nvPr/>
                  </p:nvSpPr>
                  <p:spPr bwMode="auto">
                    <a:xfrm>
                      <a:off x="2392" y="3079"/>
                      <a:ext cx="46" cy="46"/>
                    </a:xfrm>
                    <a:custGeom>
                      <a:avLst/>
                      <a:gdLst>
                        <a:gd name="T0" fmla="*/ 0 w 139"/>
                        <a:gd name="T1" fmla="*/ 0 h 139"/>
                        <a:gd name="T2" fmla="*/ 0 w 139"/>
                        <a:gd name="T3" fmla="*/ 0 h 139"/>
                        <a:gd name="T4" fmla="*/ 0 w 139"/>
                        <a:gd name="T5" fmla="*/ 0 h 139"/>
                        <a:gd name="T6" fmla="*/ 0 w 139"/>
                        <a:gd name="T7" fmla="*/ 0 h 13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9"/>
                        <a:gd name="T13" fmla="*/ 0 h 139"/>
                        <a:gd name="T14" fmla="*/ 139 w 139"/>
                        <a:gd name="T15" fmla="*/ 139 h 13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9" h="139">
                          <a:moveTo>
                            <a:pt x="0" y="0"/>
                          </a:moveTo>
                          <a:lnTo>
                            <a:pt x="139" y="139"/>
                          </a:lnTo>
                          <a:lnTo>
                            <a:pt x="139" y="0"/>
                          </a:lnTo>
                          <a:lnTo>
                            <a:pt x="0" y="139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10" name="Group 136"/>
                  <p:cNvGrpSpPr>
                    <a:grpSpLocks/>
                  </p:cNvGrpSpPr>
                  <p:nvPr/>
                </p:nvGrpSpPr>
                <p:grpSpPr bwMode="auto">
                  <a:xfrm>
                    <a:off x="2438" y="3079"/>
                    <a:ext cx="46" cy="46"/>
                    <a:chOff x="2438" y="3079"/>
                    <a:chExt cx="46" cy="46"/>
                  </a:xfrm>
                </p:grpSpPr>
                <p:sp>
                  <p:nvSpPr>
                    <p:cNvPr id="6411" name="Rectangle 1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0" y="3081"/>
                      <a:ext cx="42" cy="42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412" name="Freeform 138"/>
                    <p:cNvSpPr>
                      <a:spLocks/>
                    </p:cNvSpPr>
                    <p:nvPr/>
                  </p:nvSpPr>
                  <p:spPr bwMode="auto">
                    <a:xfrm>
                      <a:off x="2438" y="3079"/>
                      <a:ext cx="46" cy="46"/>
                    </a:xfrm>
                    <a:custGeom>
                      <a:avLst/>
                      <a:gdLst>
                        <a:gd name="T0" fmla="*/ 0 w 138"/>
                        <a:gd name="T1" fmla="*/ 0 h 139"/>
                        <a:gd name="T2" fmla="*/ 0 w 138"/>
                        <a:gd name="T3" fmla="*/ 0 h 139"/>
                        <a:gd name="T4" fmla="*/ 0 w 138"/>
                        <a:gd name="T5" fmla="*/ 0 h 139"/>
                        <a:gd name="T6" fmla="*/ 0 w 138"/>
                        <a:gd name="T7" fmla="*/ 0 h 13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8"/>
                        <a:gd name="T13" fmla="*/ 0 h 139"/>
                        <a:gd name="T14" fmla="*/ 138 w 138"/>
                        <a:gd name="T15" fmla="*/ 139 h 13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8" h="139">
                          <a:moveTo>
                            <a:pt x="0" y="0"/>
                          </a:moveTo>
                          <a:lnTo>
                            <a:pt x="138" y="139"/>
                          </a:lnTo>
                          <a:lnTo>
                            <a:pt x="138" y="0"/>
                          </a:lnTo>
                          <a:lnTo>
                            <a:pt x="0" y="139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6399" name="Line 139"/>
                <p:cNvSpPr>
                  <a:spLocks noChangeShapeType="1"/>
                </p:cNvSpPr>
                <p:nvPr/>
              </p:nvSpPr>
              <p:spPr bwMode="auto">
                <a:xfrm>
                  <a:off x="2230" y="3079"/>
                  <a:ext cx="1" cy="46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0" name="Line 140"/>
                <p:cNvSpPr>
                  <a:spLocks noChangeShapeType="1"/>
                </p:cNvSpPr>
                <p:nvPr/>
              </p:nvSpPr>
              <p:spPr bwMode="auto">
                <a:xfrm>
                  <a:off x="2369" y="3079"/>
                  <a:ext cx="1" cy="46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1" name="Line 141"/>
                <p:cNvSpPr>
                  <a:spLocks noChangeShapeType="1"/>
                </p:cNvSpPr>
                <p:nvPr/>
              </p:nvSpPr>
              <p:spPr bwMode="auto">
                <a:xfrm>
                  <a:off x="2277" y="3079"/>
                  <a:ext cx="1" cy="46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2" name="Line 142"/>
                <p:cNvSpPr>
                  <a:spLocks noChangeShapeType="1"/>
                </p:cNvSpPr>
                <p:nvPr/>
              </p:nvSpPr>
              <p:spPr bwMode="auto">
                <a:xfrm>
                  <a:off x="2322" y="3079"/>
                  <a:ext cx="1" cy="46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3" name="Line 143"/>
                <p:cNvSpPr>
                  <a:spLocks noChangeShapeType="1"/>
                </p:cNvSpPr>
                <p:nvPr/>
              </p:nvSpPr>
              <p:spPr bwMode="auto">
                <a:xfrm>
                  <a:off x="2184" y="3079"/>
                  <a:ext cx="1" cy="46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4" name="Line 144"/>
                <p:cNvSpPr>
                  <a:spLocks noChangeShapeType="1"/>
                </p:cNvSpPr>
                <p:nvPr/>
              </p:nvSpPr>
              <p:spPr bwMode="auto">
                <a:xfrm>
                  <a:off x="2138" y="3079"/>
                  <a:ext cx="1" cy="46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5" name="Line 145"/>
                <p:cNvSpPr>
                  <a:spLocks noChangeShapeType="1"/>
                </p:cNvSpPr>
                <p:nvPr/>
              </p:nvSpPr>
              <p:spPr bwMode="auto">
                <a:xfrm>
                  <a:off x="2415" y="3079"/>
                  <a:ext cx="1" cy="46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06" name="Line 146"/>
                <p:cNvSpPr>
                  <a:spLocks noChangeShapeType="1"/>
                </p:cNvSpPr>
                <p:nvPr/>
              </p:nvSpPr>
              <p:spPr bwMode="auto">
                <a:xfrm>
                  <a:off x="2461" y="3079"/>
                  <a:ext cx="1" cy="46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324" name="Freeform 147"/>
              <p:cNvSpPr>
                <a:spLocks/>
              </p:cNvSpPr>
              <p:nvPr/>
            </p:nvSpPr>
            <p:spPr bwMode="auto">
              <a:xfrm>
                <a:off x="2045" y="3057"/>
                <a:ext cx="404" cy="22"/>
              </a:xfrm>
              <a:custGeom>
                <a:avLst/>
                <a:gdLst>
                  <a:gd name="T0" fmla="*/ 0 w 1212"/>
                  <a:gd name="T1" fmla="*/ 0 h 66"/>
                  <a:gd name="T2" fmla="*/ 0 w 1212"/>
                  <a:gd name="T3" fmla="*/ 0 h 66"/>
                  <a:gd name="T4" fmla="*/ 1 w 1212"/>
                  <a:gd name="T5" fmla="*/ 0 h 66"/>
                  <a:gd name="T6" fmla="*/ 1 w 1212"/>
                  <a:gd name="T7" fmla="*/ 0 h 6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2"/>
                  <a:gd name="T13" fmla="*/ 0 h 66"/>
                  <a:gd name="T14" fmla="*/ 1212 w 1212"/>
                  <a:gd name="T15" fmla="*/ 66 h 6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2" h="66">
                    <a:moveTo>
                      <a:pt x="0" y="56"/>
                    </a:moveTo>
                    <a:lnTo>
                      <a:pt x="74" y="0"/>
                    </a:lnTo>
                    <a:lnTo>
                      <a:pt x="1204" y="0"/>
                    </a:lnTo>
                    <a:lnTo>
                      <a:pt x="1212" y="66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325" name="Freeform 148"/>
              <p:cNvSpPr>
                <a:spLocks/>
              </p:cNvSpPr>
              <p:nvPr/>
            </p:nvSpPr>
            <p:spPr bwMode="auto">
              <a:xfrm>
                <a:off x="2633" y="2970"/>
                <a:ext cx="39" cy="155"/>
              </a:xfrm>
              <a:custGeom>
                <a:avLst/>
                <a:gdLst>
                  <a:gd name="T0" fmla="*/ 0 w 117"/>
                  <a:gd name="T1" fmla="*/ 0 h 465"/>
                  <a:gd name="T2" fmla="*/ 0 w 117"/>
                  <a:gd name="T3" fmla="*/ 0 h 465"/>
                  <a:gd name="T4" fmla="*/ 0 w 117"/>
                  <a:gd name="T5" fmla="*/ 0 h 465"/>
                  <a:gd name="T6" fmla="*/ 0 w 117"/>
                  <a:gd name="T7" fmla="*/ 0 h 465"/>
                  <a:gd name="T8" fmla="*/ 0 w 117"/>
                  <a:gd name="T9" fmla="*/ 0 h 465"/>
                  <a:gd name="T10" fmla="*/ 0 w 117"/>
                  <a:gd name="T11" fmla="*/ 0 h 465"/>
                  <a:gd name="T12" fmla="*/ 0 w 117"/>
                  <a:gd name="T13" fmla="*/ 0 h 465"/>
                  <a:gd name="T14" fmla="*/ 0 w 117"/>
                  <a:gd name="T15" fmla="*/ 0 h 465"/>
                  <a:gd name="T16" fmla="*/ 0 w 117"/>
                  <a:gd name="T17" fmla="*/ 0 h 465"/>
                  <a:gd name="T18" fmla="*/ 0 w 117"/>
                  <a:gd name="T19" fmla="*/ 0 h 465"/>
                  <a:gd name="T20" fmla="*/ 0 w 117"/>
                  <a:gd name="T21" fmla="*/ 0 h 465"/>
                  <a:gd name="T22" fmla="*/ 0 w 117"/>
                  <a:gd name="T23" fmla="*/ 0 h 465"/>
                  <a:gd name="T24" fmla="*/ 0 w 117"/>
                  <a:gd name="T25" fmla="*/ 0 h 465"/>
                  <a:gd name="T26" fmla="*/ 0 w 117"/>
                  <a:gd name="T27" fmla="*/ 0 h 465"/>
                  <a:gd name="T28" fmla="*/ 0 w 117"/>
                  <a:gd name="T29" fmla="*/ 0 h 465"/>
                  <a:gd name="T30" fmla="*/ 0 w 117"/>
                  <a:gd name="T31" fmla="*/ 0 h 465"/>
                  <a:gd name="T32" fmla="*/ 0 w 117"/>
                  <a:gd name="T33" fmla="*/ 0 h 465"/>
                  <a:gd name="T34" fmla="*/ 0 w 117"/>
                  <a:gd name="T35" fmla="*/ 0 h 465"/>
                  <a:gd name="T36" fmla="*/ 0 w 117"/>
                  <a:gd name="T37" fmla="*/ 0 h 465"/>
                  <a:gd name="T38" fmla="*/ 0 w 117"/>
                  <a:gd name="T39" fmla="*/ 0 h 465"/>
                  <a:gd name="T40" fmla="*/ 0 w 117"/>
                  <a:gd name="T41" fmla="*/ 0 h 465"/>
                  <a:gd name="T42" fmla="*/ 0 w 117"/>
                  <a:gd name="T43" fmla="*/ 0 h 465"/>
                  <a:gd name="T44" fmla="*/ 0 w 117"/>
                  <a:gd name="T45" fmla="*/ 0 h 465"/>
                  <a:gd name="T46" fmla="*/ 0 w 117"/>
                  <a:gd name="T47" fmla="*/ 0 h 465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17"/>
                  <a:gd name="T73" fmla="*/ 0 h 465"/>
                  <a:gd name="T74" fmla="*/ 117 w 117"/>
                  <a:gd name="T75" fmla="*/ 465 h 465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17" h="465">
                    <a:moveTo>
                      <a:pt x="0" y="78"/>
                    </a:moveTo>
                    <a:lnTo>
                      <a:pt x="1" y="53"/>
                    </a:lnTo>
                    <a:lnTo>
                      <a:pt x="9" y="30"/>
                    </a:lnTo>
                    <a:lnTo>
                      <a:pt x="24" y="11"/>
                    </a:lnTo>
                    <a:lnTo>
                      <a:pt x="45" y="0"/>
                    </a:lnTo>
                    <a:lnTo>
                      <a:pt x="69" y="0"/>
                    </a:lnTo>
                    <a:lnTo>
                      <a:pt x="84" y="7"/>
                    </a:lnTo>
                    <a:lnTo>
                      <a:pt x="100" y="19"/>
                    </a:lnTo>
                    <a:lnTo>
                      <a:pt x="109" y="34"/>
                    </a:lnTo>
                    <a:lnTo>
                      <a:pt x="114" y="50"/>
                    </a:lnTo>
                    <a:lnTo>
                      <a:pt x="115" y="63"/>
                    </a:lnTo>
                    <a:lnTo>
                      <a:pt x="117" y="80"/>
                    </a:lnTo>
                    <a:lnTo>
                      <a:pt x="95" y="80"/>
                    </a:lnTo>
                    <a:lnTo>
                      <a:pt x="95" y="53"/>
                    </a:lnTo>
                    <a:lnTo>
                      <a:pt x="85" y="34"/>
                    </a:lnTo>
                    <a:lnTo>
                      <a:pt x="72" y="26"/>
                    </a:lnTo>
                    <a:lnTo>
                      <a:pt x="54" y="26"/>
                    </a:lnTo>
                    <a:lnTo>
                      <a:pt x="40" y="31"/>
                    </a:lnTo>
                    <a:lnTo>
                      <a:pt x="27" y="46"/>
                    </a:lnTo>
                    <a:lnTo>
                      <a:pt x="23" y="65"/>
                    </a:lnTo>
                    <a:lnTo>
                      <a:pt x="23" y="87"/>
                    </a:lnTo>
                    <a:lnTo>
                      <a:pt x="23" y="465"/>
                    </a:lnTo>
                    <a:lnTo>
                      <a:pt x="0" y="465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5F5F7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326" name="Group 149"/>
              <p:cNvGrpSpPr>
                <a:grpSpLocks/>
              </p:cNvGrpSpPr>
              <p:nvPr/>
            </p:nvGrpSpPr>
            <p:grpSpPr bwMode="auto">
              <a:xfrm>
                <a:off x="2548" y="3087"/>
                <a:ext cx="74" cy="39"/>
                <a:chOff x="2548" y="3087"/>
                <a:chExt cx="74" cy="39"/>
              </a:xfrm>
            </p:grpSpPr>
            <p:sp>
              <p:nvSpPr>
                <p:cNvPr id="6395" name="Freeform 150"/>
                <p:cNvSpPr>
                  <a:spLocks/>
                </p:cNvSpPr>
                <p:nvPr/>
              </p:nvSpPr>
              <p:spPr bwMode="auto">
                <a:xfrm>
                  <a:off x="2548" y="3087"/>
                  <a:ext cx="56" cy="39"/>
                </a:xfrm>
                <a:custGeom>
                  <a:avLst/>
                  <a:gdLst>
                    <a:gd name="T0" fmla="*/ 0 w 168"/>
                    <a:gd name="T1" fmla="*/ 0 h 118"/>
                    <a:gd name="T2" fmla="*/ 0 w 168"/>
                    <a:gd name="T3" fmla="*/ 0 h 118"/>
                    <a:gd name="T4" fmla="*/ 0 w 168"/>
                    <a:gd name="T5" fmla="*/ 0 h 118"/>
                    <a:gd name="T6" fmla="*/ 0 w 168"/>
                    <a:gd name="T7" fmla="*/ 0 h 118"/>
                    <a:gd name="T8" fmla="*/ 0 w 168"/>
                    <a:gd name="T9" fmla="*/ 0 h 1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8"/>
                    <a:gd name="T16" fmla="*/ 0 h 118"/>
                    <a:gd name="T17" fmla="*/ 168 w 168"/>
                    <a:gd name="T18" fmla="*/ 118 h 11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8" h="118">
                      <a:moveTo>
                        <a:pt x="0" y="118"/>
                      </a:moveTo>
                      <a:lnTo>
                        <a:pt x="168" y="118"/>
                      </a:lnTo>
                      <a:lnTo>
                        <a:pt x="168" y="0"/>
                      </a:lnTo>
                      <a:lnTo>
                        <a:pt x="2" y="0"/>
                      </a:lnTo>
                      <a:lnTo>
                        <a:pt x="0" y="118"/>
                      </a:lnTo>
                      <a:close/>
                    </a:path>
                  </a:pathLst>
                </a:custGeom>
                <a:solidFill>
                  <a:srgbClr val="009F9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96" name="Freeform 151"/>
                <p:cNvSpPr>
                  <a:spLocks/>
                </p:cNvSpPr>
                <p:nvPr/>
              </p:nvSpPr>
              <p:spPr bwMode="auto">
                <a:xfrm>
                  <a:off x="2604" y="3087"/>
                  <a:ext cx="18" cy="39"/>
                </a:xfrm>
                <a:custGeom>
                  <a:avLst/>
                  <a:gdLst>
                    <a:gd name="T0" fmla="*/ 0 w 54"/>
                    <a:gd name="T1" fmla="*/ 0 h 117"/>
                    <a:gd name="T2" fmla="*/ 0 w 54"/>
                    <a:gd name="T3" fmla="*/ 0 h 117"/>
                    <a:gd name="T4" fmla="*/ 0 w 54"/>
                    <a:gd name="T5" fmla="*/ 0 h 117"/>
                    <a:gd name="T6" fmla="*/ 0 w 54"/>
                    <a:gd name="T7" fmla="*/ 0 h 117"/>
                    <a:gd name="T8" fmla="*/ 0 w 54"/>
                    <a:gd name="T9" fmla="*/ 0 h 1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4"/>
                    <a:gd name="T16" fmla="*/ 0 h 117"/>
                    <a:gd name="T17" fmla="*/ 54 w 54"/>
                    <a:gd name="T18" fmla="*/ 117 h 11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4" h="117">
                      <a:moveTo>
                        <a:pt x="0" y="0"/>
                      </a:moveTo>
                      <a:lnTo>
                        <a:pt x="0" y="117"/>
                      </a:lnTo>
                      <a:lnTo>
                        <a:pt x="54" y="112"/>
                      </a:lnTo>
                      <a:lnTo>
                        <a:pt x="54" y="1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FFF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327" name="Freeform 152"/>
              <p:cNvSpPr>
                <a:spLocks/>
              </p:cNvSpPr>
              <p:nvPr/>
            </p:nvSpPr>
            <p:spPr bwMode="auto">
              <a:xfrm>
                <a:off x="2795" y="3010"/>
                <a:ext cx="20" cy="80"/>
              </a:xfrm>
              <a:custGeom>
                <a:avLst/>
                <a:gdLst>
                  <a:gd name="T0" fmla="*/ 0 w 59"/>
                  <a:gd name="T1" fmla="*/ 0 h 241"/>
                  <a:gd name="T2" fmla="*/ 0 w 59"/>
                  <a:gd name="T3" fmla="*/ 0 h 241"/>
                  <a:gd name="T4" fmla="*/ 0 w 59"/>
                  <a:gd name="T5" fmla="*/ 0 h 241"/>
                  <a:gd name="T6" fmla="*/ 0 w 59"/>
                  <a:gd name="T7" fmla="*/ 0 h 241"/>
                  <a:gd name="T8" fmla="*/ 0 w 59"/>
                  <a:gd name="T9" fmla="*/ 0 h 241"/>
                  <a:gd name="T10" fmla="*/ 0 w 59"/>
                  <a:gd name="T11" fmla="*/ 0 h 241"/>
                  <a:gd name="T12" fmla="*/ 0 w 59"/>
                  <a:gd name="T13" fmla="*/ 0 h 241"/>
                  <a:gd name="T14" fmla="*/ 0 w 59"/>
                  <a:gd name="T15" fmla="*/ 0 h 241"/>
                  <a:gd name="T16" fmla="*/ 0 w 59"/>
                  <a:gd name="T17" fmla="*/ 0 h 241"/>
                  <a:gd name="T18" fmla="*/ 0 w 59"/>
                  <a:gd name="T19" fmla="*/ 0 h 241"/>
                  <a:gd name="T20" fmla="*/ 0 w 59"/>
                  <a:gd name="T21" fmla="*/ 0 h 241"/>
                  <a:gd name="T22" fmla="*/ 0 w 59"/>
                  <a:gd name="T23" fmla="*/ 0 h 241"/>
                  <a:gd name="T24" fmla="*/ 0 w 59"/>
                  <a:gd name="T25" fmla="*/ 0 h 241"/>
                  <a:gd name="T26" fmla="*/ 0 w 59"/>
                  <a:gd name="T27" fmla="*/ 0 h 241"/>
                  <a:gd name="T28" fmla="*/ 0 w 59"/>
                  <a:gd name="T29" fmla="*/ 0 h 241"/>
                  <a:gd name="T30" fmla="*/ 0 w 59"/>
                  <a:gd name="T31" fmla="*/ 0 h 241"/>
                  <a:gd name="T32" fmla="*/ 0 w 59"/>
                  <a:gd name="T33" fmla="*/ 0 h 241"/>
                  <a:gd name="T34" fmla="*/ 0 w 59"/>
                  <a:gd name="T35" fmla="*/ 0 h 241"/>
                  <a:gd name="T36" fmla="*/ 0 w 59"/>
                  <a:gd name="T37" fmla="*/ 0 h 241"/>
                  <a:gd name="T38" fmla="*/ 0 w 59"/>
                  <a:gd name="T39" fmla="*/ 0 h 241"/>
                  <a:gd name="T40" fmla="*/ 0 w 59"/>
                  <a:gd name="T41" fmla="*/ 0 h 241"/>
                  <a:gd name="T42" fmla="*/ 0 w 59"/>
                  <a:gd name="T43" fmla="*/ 0 h 241"/>
                  <a:gd name="T44" fmla="*/ 0 w 59"/>
                  <a:gd name="T45" fmla="*/ 0 h 241"/>
                  <a:gd name="T46" fmla="*/ 0 w 59"/>
                  <a:gd name="T47" fmla="*/ 0 h 24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59"/>
                  <a:gd name="T73" fmla="*/ 0 h 241"/>
                  <a:gd name="T74" fmla="*/ 59 w 59"/>
                  <a:gd name="T75" fmla="*/ 241 h 241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59" h="241">
                    <a:moveTo>
                      <a:pt x="0" y="41"/>
                    </a:moveTo>
                    <a:lnTo>
                      <a:pt x="2" y="27"/>
                    </a:lnTo>
                    <a:lnTo>
                      <a:pt x="4" y="15"/>
                    </a:lnTo>
                    <a:lnTo>
                      <a:pt x="12" y="6"/>
                    </a:lnTo>
                    <a:lnTo>
                      <a:pt x="23" y="0"/>
                    </a:lnTo>
                    <a:lnTo>
                      <a:pt x="34" y="0"/>
                    </a:lnTo>
                    <a:lnTo>
                      <a:pt x="42" y="4"/>
                    </a:lnTo>
                    <a:lnTo>
                      <a:pt x="51" y="10"/>
                    </a:lnTo>
                    <a:lnTo>
                      <a:pt x="55" y="18"/>
                    </a:lnTo>
                    <a:lnTo>
                      <a:pt x="57" y="26"/>
                    </a:lnTo>
                    <a:lnTo>
                      <a:pt x="57" y="33"/>
                    </a:lnTo>
                    <a:lnTo>
                      <a:pt x="59" y="41"/>
                    </a:lnTo>
                    <a:lnTo>
                      <a:pt x="48" y="41"/>
                    </a:lnTo>
                    <a:lnTo>
                      <a:pt x="48" y="27"/>
                    </a:lnTo>
                    <a:lnTo>
                      <a:pt x="44" y="18"/>
                    </a:lnTo>
                    <a:lnTo>
                      <a:pt x="36" y="14"/>
                    </a:lnTo>
                    <a:lnTo>
                      <a:pt x="27" y="14"/>
                    </a:lnTo>
                    <a:lnTo>
                      <a:pt x="21" y="16"/>
                    </a:lnTo>
                    <a:lnTo>
                      <a:pt x="14" y="25"/>
                    </a:lnTo>
                    <a:lnTo>
                      <a:pt x="12" y="34"/>
                    </a:lnTo>
                    <a:lnTo>
                      <a:pt x="12" y="46"/>
                    </a:lnTo>
                    <a:lnTo>
                      <a:pt x="12" y="241"/>
                    </a:lnTo>
                    <a:lnTo>
                      <a:pt x="0" y="241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5F5F7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328" name="Group 153"/>
              <p:cNvGrpSpPr>
                <a:grpSpLocks/>
              </p:cNvGrpSpPr>
              <p:nvPr/>
            </p:nvGrpSpPr>
            <p:grpSpPr bwMode="auto">
              <a:xfrm>
                <a:off x="2543" y="2974"/>
                <a:ext cx="24" cy="149"/>
                <a:chOff x="2543" y="2974"/>
                <a:chExt cx="24" cy="149"/>
              </a:xfrm>
            </p:grpSpPr>
            <p:grpSp>
              <p:nvGrpSpPr>
                <p:cNvPr id="6380" name="Group 154"/>
                <p:cNvGrpSpPr>
                  <a:grpSpLocks/>
                </p:cNvGrpSpPr>
                <p:nvPr/>
              </p:nvGrpSpPr>
              <p:grpSpPr bwMode="auto">
                <a:xfrm>
                  <a:off x="2543" y="3074"/>
                  <a:ext cx="24" cy="49"/>
                  <a:chOff x="2543" y="3074"/>
                  <a:chExt cx="24" cy="49"/>
                </a:xfrm>
              </p:grpSpPr>
              <p:sp>
                <p:nvSpPr>
                  <p:cNvPr id="6391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543" y="3099"/>
                    <a:ext cx="24" cy="24"/>
                  </a:xfrm>
                  <a:prstGeom prst="rect">
                    <a:avLst/>
                  </a:prstGeom>
                  <a:noFill/>
                  <a:ln w="63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algn="ctr">
                      <a:lnSpc>
                        <a:spcPct val="150000"/>
                      </a:lnSpc>
                      <a:spcBef>
                        <a:spcPct val="50000"/>
                      </a:spcBef>
                      <a:spcAft>
                        <a:spcPct val="50000"/>
                      </a:spcAft>
                    </a:pPr>
                    <a:endParaRPr lang="ru-RU" sz="3600">
                      <a:latin typeface="Arial Narrow" pitchFamily="34" charset="0"/>
                    </a:endParaRPr>
                  </a:p>
                </p:txBody>
              </p:sp>
              <p:sp>
                <p:nvSpPr>
                  <p:cNvPr id="6392" name="Freeform 156"/>
                  <p:cNvSpPr>
                    <a:spLocks/>
                  </p:cNvSpPr>
                  <p:nvPr/>
                </p:nvSpPr>
                <p:spPr bwMode="auto">
                  <a:xfrm>
                    <a:off x="2543" y="3098"/>
                    <a:ext cx="24" cy="25"/>
                  </a:xfrm>
                  <a:custGeom>
                    <a:avLst/>
                    <a:gdLst>
                      <a:gd name="T0" fmla="*/ 0 w 72"/>
                      <a:gd name="T1" fmla="*/ 0 h 74"/>
                      <a:gd name="T2" fmla="*/ 0 w 72"/>
                      <a:gd name="T3" fmla="*/ 0 h 74"/>
                      <a:gd name="T4" fmla="*/ 0 w 72"/>
                      <a:gd name="T5" fmla="*/ 0 h 74"/>
                      <a:gd name="T6" fmla="*/ 0 w 72"/>
                      <a:gd name="T7" fmla="*/ 0 h 74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72"/>
                      <a:gd name="T13" fmla="*/ 0 h 74"/>
                      <a:gd name="T14" fmla="*/ 72 w 72"/>
                      <a:gd name="T15" fmla="*/ 74 h 74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72" h="74">
                        <a:moveTo>
                          <a:pt x="0" y="0"/>
                        </a:moveTo>
                        <a:lnTo>
                          <a:pt x="72" y="74"/>
                        </a:lnTo>
                        <a:lnTo>
                          <a:pt x="72" y="0"/>
                        </a:lnTo>
                        <a:lnTo>
                          <a:pt x="0" y="74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93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2545" y="3076"/>
                    <a:ext cx="20" cy="20"/>
                  </a:xfrm>
                  <a:prstGeom prst="rect">
                    <a:avLst/>
                  </a:prstGeom>
                  <a:noFill/>
                  <a:ln w="63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algn="ctr">
                      <a:lnSpc>
                        <a:spcPct val="150000"/>
                      </a:lnSpc>
                      <a:spcBef>
                        <a:spcPct val="50000"/>
                      </a:spcBef>
                      <a:spcAft>
                        <a:spcPct val="50000"/>
                      </a:spcAft>
                    </a:pPr>
                    <a:endParaRPr lang="ru-RU" sz="3600">
                      <a:latin typeface="Arial Narrow" pitchFamily="34" charset="0"/>
                    </a:endParaRPr>
                  </a:p>
                </p:txBody>
              </p:sp>
              <p:sp>
                <p:nvSpPr>
                  <p:cNvPr id="6394" name="Freeform 158"/>
                  <p:cNvSpPr>
                    <a:spLocks/>
                  </p:cNvSpPr>
                  <p:nvPr/>
                </p:nvSpPr>
                <p:spPr bwMode="auto">
                  <a:xfrm>
                    <a:off x="2543" y="3074"/>
                    <a:ext cx="24" cy="24"/>
                  </a:xfrm>
                  <a:custGeom>
                    <a:avLst/>
                    <a:gdLst>
                      <a:gd name="T0" fmla="*/ 0 w 72"/>
                      <a:gd name="T1" fmla="*/ 0 h 74"/>
                      <a:gd name="T2" fmla="*/ 0 w 72"/>
                      <a:gd name="T3" fmla="*/ 0 h 74"/>
                      <a:gd name="T4" fmla="*/ 0 w 72"/>
                      <a:gd name="T5" fmla="*/ 0 h 74"/>
                      <a:gd name="T6" fmla="*/ 0 w 72"/>
                      <a:gd name="T7" fmla="*/ 0 h 74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72"/>
                      <a:gd name="T13" fmla="*/ 0 h 74"/>
                      <a:gd name="T14" fmla="*/ 72 w 72"/>
                      <a:gd name="T15" fmla="*/ 74 h 74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72" h="74">
                        <a:moveTo>
                          <a:pt x="0" y="0"/>
                        </a:moveTo>
                        <a:lnTo>
                          <a:pt x="72" y="74"/>
                        </a:lnTo>
                        <a:lnTo>
                          <a:pt x="72" y="0"/>
                        </a:lnTo>
                        <a:lnTo>
                          <a:pt x="0" y="74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81" name="Group 159"/>
                <p:cNvGrpSpPr>
                  <a:grpSpLocks/>
                </p:cNvGrpSpPr>
                <p:nvPr/>
              </p:nvGrpSpPr>
              <p:grpSpPr bwMode="auto">
                <a:xfrm>
                  <a:off x="2543" y="3024"/>
                  <a:ext cx="24" cy="50"/>
                  <a:chOff x="2543" y="3024"/>
                  <a:chExt cx="24" cy="50"/>
                </a:xfrm>
              </p:grpSpPr>
              <p:sp>
                <p:nvSpPr>
                  <p:cNvPr id="6387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2543" y="3049"/>
                    <a:ext cx="24" cy="24"/>
                  </a:xfrm>
                  <a:prstGeom prst="rect">
                    <a:avLst/>
                  </a:prstGeom>
                  <a:noFill/>
                  <a:ln w="63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algn="ctr">
                      <a:lnSpc>
                        <a:spcPct val="150000"/>
                      </a:lnSpc>
                      <a:spcBef>
                        <a:spcPct val="50000"/>
                      </a:spcBef>
                      <a:spcAft>
                        <a:spcPct val="50000"/>
                      </a:spcAft>
                    </a:pPr>
                    <a:endParaRPr lang="ru-RU" sz="3600">
                      <a:latin typeface="Arial Narrow" pitchFamily="34" charset="0"/>
                    </a:endParaRPr>
                  </a:p>
                </p:txBody>
              </p:sp>
              <p:sp>
                <p:nvSpPr>
                  <p:cNvPr id="6388" name="Freeform 161"/>
                  <p:cNvSpPr>
                    <a:spLocks/>
                  </p:cNvSpPr>
                  <p:nvPr/>
                </p:nvSpPr>
                <p:spPr bwMode="auto">
                  <a:xfrm>
                    <a:off x="2543" y="3049"/>
                    <a:ext cx="24" cy="25"/>
                  </a:xfrm>
                  <a:custGeom>
                    <a:avLst/>
                    <a:gdLst>
                      <a:gd name="T0" fmla="*/ 0 w 72"/>
                      <a:gd name="T1" fmla="*/ 0 h 75"/>
                      <a:gd name="T2" fmla="*/ 0 w 72"/>
                      <a:gd name="T3" fmla="*/ 0 h 75"/>
                      <a:gd name="T4" fmla="*/ 0 w 72"/>
                      <a:gd name="T5" fmla="*/ 0 h 75"/>
                      <a:gd name="T6" fmla="*/ 0 w 72"/>
                      <a:gd name="T7" fmla="*/ 0 h 7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72"/>
                      <a:gd name="T13" fmla="*/ 0 h 75"/>
                      <a:gd name="T14" fmla="*/ 72 w 72"/>
                      <a:gd name="T15" fmla="*/ 75 h 75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72" h="75">
                        <a:moveTo>
                          <a:pt x="0" y="0"/>
                        </a:moveTo>
                        <a:lnTo>
                          <a:pt x="72" y="75"/>
                        </a:lnTo>
                        <a:lnTo>
                          <a:pt x="72" y="0"/>
                        </a:lnTo>
                        <a:lnTo>
                          <a:pt x="0" y="75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89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2545" y="3026"/>
                    <a:ext cx="20" cy="21"/>
                  </a:xfrm>
                  <a:prstGeom prst="rect">
                    <a:avLst/>
                  </a:prstGeom>
                  <a:noFill/>
                  <a:ln w="63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algn="ctr">
                      <a:lnSpc>
                        <a:spcPct val="150000"/>
                      </a:lnSpc>
                      <a:spcBef>
                        <a:spcPct val="50000"/>
                      </a:spcBef>
                      <a:spcAft>
                        <a:spcPct val="50000"/>
                      </a:spcAft>
                    </a:pPr>
                    <a:endParaRPr lang="ru-RU" sz="3600">
                      <a:latin typeface="Arial Narrow" pitchFamily="34" charset="0"/>
                    </a:endParaRPr>
                  </a:p>
                </p:txBody>
              </p:sp>
              <p:sp>
                <p:nvSpPr>
                  <p:cNvPr id="6390" name="Freeform 163"/>
                  <p:cNvSpPr>
                    <a:spLocks/>
                  </p:cNvSpPr>
                  <p:nvPr/>
                </p:nvSpPr>
                <p:spPr bwMode="auto">
                  <a:xfrm>
                    <a:off x="2543" y="3024"/>
                    <a:ext cx="24" cy="25"/>
                  </a:xfrm>
                  <a:custGeom>
                    <a:avLst/>
                    <a:gdLst>
                      <a:gd name="T0" fmla="*/ 0 w 72"/>
                      <a:gd name="T1" fmla="*/ 0 h 75"/>
                      <a:gd name="T2" fmla="*/ 0 w 72"/>
                      <a:gd name="T3" fmla="*/ 0 h 75"/>
                      <a:gd name="T4" fmla="*/ 0 w 72"/>
                      <a:gd name="T5" fmla="*/ 0 h 75"/>
                      <a:gd name="T6" fmla="*/ 0 w 72"/>
                      <a:gd name="T7" fmla="*/ 0 h 7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72"/>
                      <a:gd name="T13" fmla="*/ 0 h 75"/>
                      <a:gd name="T14" fmla="*/ 72 w 72"/>
                      <a:gd name="T15" fmla="*/ 75 h 75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72" h="75">
                        <a:moveTo>
                          <a:pt x="0" y="0"/>
                        </a:moveTo>
                        <a:lnTo>
                          <a:pt x="72" y="75"/>
                        </a:lnTo>
                        <a:lnTo>
                          <a:pt x="72" y="0"/>
                        </a:lnTo>
                        <a:lnTo>
                          <a:pt x="0" y="75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382" name="Group 164"/>
                <p:cNvGrpSpPr>
                  <a:grpSpLocks/>
                </p:cNvGrpSpPr>
                <p:nvPr/>
              </p:nvGrpSpPr>
              <p:grpSpPr bwMode="auto">
                <a:xfrm>
                  <a:off x="2543" y="2974"/>
                  <a:ext cx="24" cy="50"/>
                  <a:chOff x="2543" y="2974"/>
                  <a:chExt cx="24" cy="50"/>
                </a:xfrm>
              </p:grpSpPr>
              <p:sp>
                <p:nvSpPr>
                  <p:cNvPr id="6383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2543" y="2999"/>
                    <a:ext cx="24" cy="24"/>
                  </a:xfrm>
                  <a:prstGeom prst="rect">
                    <a:avLst/>
                  </a:prstGeom>
                  <a:noFill/>
                  <a:ln w="63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algn="ctr">
                      <a:lnSpc>
                        <a:spcPct val="150000"/>
                      </a:lnSpc>
                      <a:spcBef>
                        <a:spcPct val="50000"/>
                      </a:spcBef>
                      <a:spcAft>
                        <a:spcPct val="50000"/>
                      </a:spcAft>
                    </a:pPr>
                    <a:endParaRPr lang="ru-RU" sz="3600">
                      <a:latin typeface="Arial Narrow" pitchFamily="34" charset="0"/>
                    </a:endParaRPr>
                  </a:p>
                </p:txBody>
              </p:sp>
              <p:sp>
                <p:nvSpPr>
                  <p:cNvPr id="6384" name="Freeform 166"/>
                  <p:cNvSpPr>
                    <a:spLocks/>
                  </p:cNvSpPr>
                  <p:nvPr/>
                </p:nvSpPr>
                <p:spPr bwMode="auto">
                  <a:xfrm>
                    <a:off x="2543" y="2999"/>
                    <a:ext cx="24" cy="25"/>
                  </a:xfrm>
                  <a:custGeom>
                    <a:avLst/>
                    <a:gdLst>
                      <a:gd name="T0" fmla="*/ 0 w 72"/>
                      <a:gd name="T1" fmla="*/ 0 h 75"/>
                      <a:gd name="T2" fmla="*/ 0 w 72"/>
                      <a:gd name="T3" fmla="*/ 0 h 75"/>
                      <a:gd name="T4" fmla="*/ 0 w 72"/>
                      <a:gd name="T5" fmla="*/ 0 h 75"/>
                      <a:gd name="T6" fmla="*/ 0 w 72"/>
                      <a:gd name="T7" fmla="*/ 0 h 7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72"/>
                      <a:gd name="T13" fmla="*/ 0 h 75"/>
                      <a:gd name="T14" fmla="*/ 72 w 72"/>
                      <a:gd name="T15" fmla="*/ 75 h 75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72" h="75">
                        <a:moveTo>
                          <a:pt x="0" y="0"/>
                        </a:moveTo>
                        <a:lnTo>
                          <a:pt x="72" y="75"/>
                        </a:lnTo>
                        <a:lnTo>
                          <a:pt x="72" y="0"/>
                        </a:lnTo>
                        <a:lnTo>
                          <a:pt x="0" y="75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85" name="Rectangle 167"/>
                  <p:cNvSpPr>
                    <a:spLocks noChangeArrowheads="1"/>
                  </p:cNvSpPr>
                  <p:nvPr/>
                </p:nvSpPr>
                <p:spPr bwMode="auto">
                  <a:xfrm>
                    <a:off x="2545" y="2976"/>
                    <a:ext cx="20" cy="21"/>
                  </a:xfrm>
                  <a:prstGeom prst="rect">
                    <a:avLst/>
                  </a:prstGeom>
                  <a:noFill/>
                  <a:ln w="6350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algn="ctr">
                      <a:lnSpc>
                        <a:spcPct val="150000"/>
                      </a:lnSpc>
                      <a:spcBef>
                        <a:spcPct val="50000"/>
                      </a:spcBef>
                      <a:spcAft>
                        <a:spcPct val="50000"/>
                      </a:spcAft>
                    </a:pPr>
                    <a:endParaRPr lang="ru-RU" sz="3600">
                      <a:latin typeface="Arial Narrow" pitchFamily="34" charset="0"/>
                    </a:endParaRPr>
                  </a:p>
                </p:txBody>
              </p:sp>
              <p:sp>
                <p:nvSpPr>
                  <p:cNvPr id="6386" name="Freeform 168"/>
                  <p:cNvSpPr>
                    <a:spLocks/>
                  </p:cNvSpPr>
                  <p:nvPr/>
                </p:nvSpPr>
                <p:spPr bwMode="auto">
                  <a:xfrm>
                    <a:off x="2543" y="2974"/>
                    <a:ext cx="24" cy="25"/>
                  </a:xfrm>
                  <a:custGeom>
                    <a:avLst/>
                    <a:gdLst>
                      <a:gd name="T0" fmla="*/ 0 w 72"/>
                      <a:gd name="T1" fmla="*/ 0 h 73"/>
                      <a:gd name="T2" fmla="*/ 0 w 72"/>
                      <a:gd name="T3" fmla="*/ 0 h 73"/>
                      <a:gd name="T4" fmla="*/ 0 w 72"/>
                      <a:gd name="T5" fmla="*/ 0 h 73"/>
                      <a:gd name="T6" fmla="*/ 0 w 72"/>
                      <a:gd name="T7" fmla="*/ 0 h 7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72"/>
                      <a:gd name="T13" fmla="*/ 0 h 73"/>
                      <a:gd name="T14" fmla="*/ 72 w 72"/>
                      <a:gd name="T15" fmla="*/ 73 h 73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72" h="73">
                        <a:moveTo>
                          <a:pt x="0" y="0"/>
                        </a:moveTo>
                        <a:lnTo>
                          <a:pt x="72" y="73"/>
                        </a:lnTo>
                        <a:lnTo>
                          <a:pt x="72" y="0"/>
                        </a:lnTo>
                        <a:lnTo>
                          <a:pt x="0" y="73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6329" name="Freeform 169"/>
              <p:cNvSpPr>
                <a:spLocks/>
              </p:cNvSpPr>
              <p:nvPr/>
            </p:nvSpPr>
            <p:spPr bwMode="auto">
              <a:xfrm>
                <a:off x="1597" y="2864"/>
                <a:ext cx="853" cy="184"/>
              </a:xfrm>
              <a:custGeom>
                <a:avLst/>
                <a:gdLst>
                  <a:gd name="T0" fmla="*/ 1 w 2559"/>
                  <a:gd name="T1" fmla="*/ 0 h 552"/>
                  <a:gd name="T2" fmla="*/ 1 w 2559"/>
                  <a:gd name="T3" fmla="*/ 0 h 552"/>
                  <a:gd name="T4" fmla="*/ 1 w 2559"/>
                  <a:gd name="T5" fmla="*/ 0 h 552"/>
                  <a:gd name="T6" fmla="*/ 1 w 2559"/>
                  <a:gd name="T7" fmla="*/ 0 h 552"/>
                  <a:gd name="T8" fmla="*/ 0 w 2559"/>
                  <a:gd name="T9" fmla="*/ 0 h 552"/>
                  <a:gd name="T10" fmla="*/ 0 w 2559"/>
                  <a:gd name="T11" fmla="*/ 0 h 552"/>
                  <a:gd name="T12" fmla="*/ 1 w 2559"/>
                  <a:gd name="T13" fmla="*/ 0 h 552"/>
                  <a:gd name="T14" fmla="*/ 1 w 2559"/>
                  <a:gd name="T15" fmla="*/ 0 h 552"/>
                  <a:gd name="T16" fmla="*/ 1 w 2559"/>
                  <a:gd name="T17" fmla="*/ 0 h 55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559"/>
                  <a:gd name="T28" fmla="*/ 0 h 552"/>
                  <a:gd name="T29" fmla="*/ 2559 w 2559"/>
                  <a:gd name="T30" fmla="*/ 552 h 55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559" h="552">
                    <a:moveTo>
                      <a:pt x="2559" y="0"/>
                    </a:moveTo>
                    <a:lnTo>
                      <a:pt x="2559" y="104"/>
                    </a:lnTo>
                    <a:lnTo>
                      <a:pt x="1561" y="187"/>
                    </a:lnTo>
                    <a:lnTo>
                      <a:pt x="1327" y="523"/>
                    </a:lnTo>
                    <a:lnTo>
                      <a:pt x="0" y="552"/>
                    </a:lnTo>
                    <a:lnTo>
                      <a:pt x="0" y="487"/>
                    </a:lnTo>
                    <a:lnTo>
                      <a:pt x="1244" y="439"/>
                    </a:lnTo>
                    <a:lnTo>
                      <a:pt x="1505" y="95"/>
                    </a:lnTo>
                    <a:lnTo>
                      <a:pt x="2559" y="0"/>
                    </a:lnTo>
                    <a:close/>
                  </a:path>
                </a:pathLst>
              </a:custGeom>
              <a:solidFill>
                <a:srgbClr val="9F7F5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330" name="Group 170"/>
              <p:cNvGrpSpPr>
                <a:grpSpLocks/>
              </p:cNvGrpSpPr>
              <p:nvPr/>
            </p:nvGrpSpPr>
            <p:grpSpPr bwMode="auto">
              <a:xfrm>
                <a:off x="2212" y="2801"/>
                <a:ext cx="97" cy="104"/>
                <a:chOff x="2212" y="2801"/>
                <a:chExt cx="97" cy="104"/>
              </a:xfrm>
            </p:grpSpPr>
            <p:sp>
              <p:nvSpPr>
                <p:cNvPr id="6378" name="Freeform 171"/>
                <p:cNvSpPr>
                  <a:spLocks/>
                </p:cNvSpPr>
                <p:nvPr/>
              </p:nvSpPr>
              <p:spPr bwMode="auto">
                <a:xfrm>
                  <a:off x="2243" y="2803"/>
                  <a:ext cx="66" cy="101"/>
                </a:xfrm>
                <a:custGeom>
                  <a:avLst/>
                  <a:gdLst>
                    <a:gd name="T0" fmla="*/ 0 w 196"/>
                    <a:gd name="T1" fmla="*/ 0 h 305"/>
                    <a:gd name="T2" fmla="*/ 0 w 196"/>
                    <a:gd name="T3" fmla="*/ 0 h 305"/>
                    <a:gd name="T4" fmla="*/ 0 w 196"/>
                    <a:gd name="T5" fmla="*/ 0 h 305"/>
                    <a:gd name="T6" fmla="*/ 0 w 196"/>
                    <a:gd name="T7" fmla="*/ 0 h 305"/>
                    <a:gd name="T8" fmla="*/ 0 w 196"/>
                    <a:gd name="T9" fmla="*/ 0 h 305"/>
                    <a:gd name="T10" fmla="*/ 0 w 196"/>
                    <a:gd name="T11" fmla="*/ 0 h 305"/>
                    <a:gd name="T12" fmla="*/ 0 w 196"/>
                    <a:gd name="T13" fmla="*/ 0 h 30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96"/>
                    <a:gd name="T22" fmla="*/ 0 h 305"/>
                    <a:gd name="T23" fmla="*/ 196 w 196"/>
                    <a:gd name="T24" fmla="*/ 305 h 30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96" h="305">
                      <a:moveTo>
                        <a:pt x="101" y="0"/>
                      </a:moveTo>
                      <a:lnTo>
                        <a:pt x="196" y="44"/>
                      </a:lnTo>
                      <a:lnTo>
                        <a:pt x="196" y="132"/>
                      </a:lnTo>
                      <a:lnTo>
                        <a:pt x="112" y="138"/>
                      </a:lnTo>
                      <a:lnTo>
                        <a:pt x="65" y="287"/>
                      </a:lnTo>
                      <a:lnTo>
                        <a:pt x="0" y="305"/>
                      </a:lnTo>
                      <a:lnTo>
                        <a:pt x="101" y="0"/>
                      </a:lnTo>
                      <a:close/>
                    </a:path>
                  </a:pathLst>
                </a:custGeom>
                <a:solidFill>
                  <a:srgbClr val="7FFFD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79" name="Freeform 172"/>
                <p:cNvSpPr>
                  <a:spLocks/>
                </p:cNvSpPr>
                <p:nvPr/>
              </p:nvSpPr>
              <p:spPr bwMode="auto">
                <a:xfrm>
                  <a:off x="2212" y="2801"/>
                  <a:ext cx="66" cy="104"/>
                </a:xfrm>
                <a:custGeom>
                  <a:avLst/>
                  <a:gdLst>
                    <a:gd name="T0" fmla="*/ 0 w 198"/>
                    <a:gd name="T1" fmla="*/ 0 h 310"/>
                    <a:gd name="T2" fmla="*/ 0 w 198"/>
                    <a:gd name="T3" fmla="*/ 0 h 310"/>
                    <a:gd name="T4" fmla="*/ 0 w 198"/>
                    <a:gd name="T5" fmla="*/ 0 h 310"/>
                    <a:gd name="T6" fmla="*/ 0 w 198"/>
                    <a:gd name="T7" fmla="*/ 0 h 310"/>
                    <a:gd name="T8" fmla="*/ 0 w 198"/>
                    <a:gd name="T9" fmla="*/ 0 h 31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8"/>
                    <a:gd name="T16" fmla="*/ 0 h 310"/>
                    <a:gd name="T17" fmla="*/ 198 w 198"/>
                    <a:gd name="T18" fmla="*/ 310 h 31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8" h="310">
                      <a:moveTo>
                        <a:pt x="104" y="27"/>
                      </a:moveTo>
                      <a:lnTo>
                        <a:pt x="198" y="0"/>
                      </a:lnTo>
                      <a:lnTo>
                        <a:pt x="94" y="304"/>
                      </a:lnTo>
                      <a:lnTo>
                        <a:pt x="0" y="310"/>
                      </a:lnTo>
                      <a:lnTo>
                        <a:pt x="104" y="27"/>
                      </a:lnTo>
                      <a:close/>
                    </a:path>
                  </a:pathLst>
                </a:custGeom>
                <a:solidFill>
                  <a:srgbClr val="00FFF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31" name="Group 173"/>
              <p:cNvGrpSpPr>
                <a:grpSpLocks/>
              </p:cNvGrpSpPr>
              <p:nvPr/>
            </p:nvGrpSpPr>
            <p:grpSpPr bwMode="auto">
              <a:xfrm>
                <a:off x="2350" y="2772"/>
                <a:ext cx="109" cy="119"/>
                <a:chOff x="2350" y="2772"/>
                <a:chExt cx="109" cy="119"/>
              </a:xfrm>
            </p:grpSpPr>
            <p:sp>
              <p:nvSpPr>
                <p:cNvPr id="6376" name="Freeform 174"/>
                <p:cNvSpPr>
                  <a:spLocks/>
                </p:cNvSpPr>
                <p:nvPr/>
              </p:nvSpPr>
              <p:spPr bwMode="auto">
                <a:xfrm>
                  <a:off x="2350" y="2772"/>
                  <a:ext cx="77" cy="119"/>
                </a:xfrm>
                <a:custGeom>
                  <a:avLst/>
                  <a:gdLst>
                    <a:gd name="T0" fmla="*/ 0 w 233"/>
                    <a:gd name="T1" fmla="*/ 0 h 356"/>
                    <a:gd name="T2" fmla="*/ 0 w 233"/>
                    <a:gd name="T3" fmla="*/ 0 h 356"/>
                    <a:gd name="T4" fmla="*/ 0 w 233"/>
                    <a:gd name="T5" fmla="*/ 0 h 356"/>
                    <a:gd name="T6" fmla="*/ 0 w 233"/>
                    <a:gd name="T7" fmla="*/ 0 h 356"/>
                    <a:gd name="T8" fmla="*/ 0 w 233"/>
                    <a:gd name="T9" fmla="*/ 0 h 3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3"/>
                    <a:gd name="T16" fmla="*/ 0 h 356"/>
                    <a:gd name="T17" fmla="*/ 233 w 233"/>
                    <a:gd name="T18" fmla="*/ 356 h 3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3" h="356">
                      <a:moveTo>
                        <a:pt x="125" y="19"/>
                      </a:moveTo>
                      <a:lnTo>
                        <a:pt x="233" y="0"/>
                      </a:lnTo>
                      <a:lnTo>
                        <a:pt x="120" y="348"/>
                      </a:lnTo>
                      <a:lnTo>
                        <a:pt x="0" y="356"/>
                      </a:lnTo>
                      <a:lnTo>
                        <a:pt x="125" y="19"/>
                      </a:lnTo>
                      <a:close/>
                    </a:path>
                  </a:pathLst>
                </a:custGeom>
                <a:solidFill>
                  <a:srgbClr val="00FFF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77" name="Freeform 175"/>
                <p:cNvSpPr>
                  <a:spLocks/>
                </p:cNvSpPr>
                <p:nvPr/>
              </p:nvSpPr>
              <p:spPr bwMode="auto">
                <a:xfrm>
                  <a:off x="2389" y="2773"/>
                  <a:ext cx="70" cy="114"/>
                </a:xfrm>
                <a:custGeom>
                  <a:avLst/>
                  <a:gdLst>
                    <a:gd name="T0" fmla="*/ 0 w 211"/>
                    <a:gd name="T1" fmla="*/ 0 h 343"/>
                    <a:gd name="T2" fmla="*/ 0 w 211"/>
                    <a:gd name="T3" fmla="*/ 0 h 343"/>
                    <a:gd name="T4" fmla="*/ 0 w 211"/>
                    <a:gd name="T5" fmla="*/ 0 h 343"/>
                    <a:gd name="T6" fmla="*/ 0 w 211"/>
                    <a:gd name="T7" fmla="*/ 0 h 343"/>
                    <a:gd name="T8" fmla="*/ 0 w 211"/>
                    <a:gd name="T9" fmla="*/ 0 h 343"/>
                    <a:gd name="T10" fmla="*/ 0 w 211"/>
                    <a:gd name="T11" fmla="*/ 0 h 343"/>
                    <a:gd name="T12" fmla="*/ 0 w 211"/>
                    <a:gd name="T13" fmla="*/ 0 h 34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11"/>
                    <a:gd name="T22" fmla="*/ 0 h 343"/>
                    <a:gd name="T23" fmla="*/ 211 w 211"/>
                    <a:gd name="T24" fmla="*/ 343 h 34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11" h="343">
                      <a:moveTo>
                        <a:pt x="115" y="0"/>
                      </a:moveTo>
                      <a:lnTo>
                        <a:pt x="0" y="343"/>
                      </a:lnTo>
                      <a:lnTo>
                        <a:pt x="72" y="311"/>
                      </a:lnTo>
                      <a:lnTo>
                        <a:pt x="119" y="162"/>
                      </a:lnTo>
                      <a:lnTo>
                        <a:pt x="211" y="153"/>
                      </a:lnTo>
                      <a:lnTo>
                        <a:pt x="211" y="59"/>
                      </a:lnTo>
                      <a:lnTo>
                        <a:pt x="115" y="0"/>
                      </a:lnTo>
                      <a:close/>
                    </a:path>
                  </a:pathLst>
                </a:custGeom>
                <a:solidFill>
                  <a:srgbClr val="7FFFD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32" name="Group 176"/>
              <p:cNvGrpSpPr>
                <a:grpSpLocks/>
              </p:cNvGrpSpPr>
              <p:nvPr/>
            </p:nvGrpSpPr>
            <p:grpSpPr bwMode="auto">
              <a:xfrm>
                <a:off x="2454" y="3082"/>
                <a:ext cx="103" cy="55"/>
                <a:chOff x="2454" y="3082"/>
                <a:chExt cx="103" cy="55"/>
              </a:xfrm>
            </p:grpSpPr>
            <p:sp>
              <p:nvSpPr>
                <p:cNvPr id="6374" name="Rectangle 177"/>
                <p:cNvSpPr>
                  <a:spLocks noChangeArrowheads="1"/>
                </p:cNvSpPr>
                <p:nvPr/>
              </p:nvSpPr>
              <p:spPr bwMode="auto">
                <a:xfrm>
                  <a:off x="2454" y="3084"/>
                  <a:ext cx="75" cy="51"/>
                </a:xfrm>
                <a:prstGeom prst="rect">
                  <a:avLst/>
                </a:prstGeom>
                <a:solidFill>
                  <a:srgbClr val="009F9F"/>
                </a:solidFill>
                <a:ln w="63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lnSpc>
                      <a:spcPct val="150000"/>
                    </a:lnSpc>
                    <a:spcBef>
                      <a:spcPct val="50000"/>
                    </a:spcBef>
                    <a:spcAft>
                      <a:spcPct val="50000"/>
                    </a:spcAft>
                  </a:pPr>
                  <a:endParaRPr lang="ru-RU" sz="3600">
                    <a:latin typeface="Arial Narrow" pitchFamily="34" charset="0"/>
                  </a:endParaRPr>
                </a:p>
              </p:txBody>
            </p:sp>
            <p:sp>
              <p:nvSpPr>
                <p:cNvPr id="6375" name="Freeform 178"/>
                <p:cNvSpPr>
                  <a:spLocks/>
                </p:cNvSpPr>
                <p:nvPr/>
              </p:nvSpPr>
              <p:spPr bwMode="auto">
                <a:xfrm>
                  <a:off x="2531" y="3082"/>
                  <a:ext cx="26" cy="55"/>
                </a:xfrm>
                <a:custGeom>
                  <a:avLst/>
                  <a:gdLst>
                    <a:gd name="T0" fmla="*/ 0 w 77"/>
                    <a:gd name="T1" fmla="*/ 0 h 166"/>
                    <a:gd name="T2" fmla="*/ 0 w 77"/>
                    <a:gd name="T3" fmla="*/ 0 h 166"/>
                    <a:gd name="T4" fmla="*/ 0 w 77"/>
                    <a:gd name="T5" fmla="*/ 0 h 166"/>
                    <a:gd name="T6" fmla="*/ 0 w 77"/>
                    <a:gd name="T7" fmla="*/ 0 h 166"/>
                    <a:gd name="T8" fmla="*/ 0 w 77"/>
                    <a:gd name="T9" fmla="*/ 0 h 16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7"/>
                    <a:gd name="T16" fmla="*/ 0 h 166"/>
                    <a:gd name="T17" fmla="*/ 77 w 77"/>
                    <a:gd name="T18" fmla="*/ 166 h 16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7" h="166">
                      <a:moveTo>
                        <a:pt x="0" y="0"/>
                      </a:moveTo>
                      <a:lnTo>
                        <a:pt x="0" y="166"/>
                      </a:lnTo>
                      <a:lnTo>
                        <a:pt x="77" y="158"/>
                      </a:lnTo>
                      <a:lnTo>
                        <a:pt x="77" y="1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FFF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33" name="Group 179"/>
              <p:cNvGrpSpPr>
                <a:grpSpLocks/>
              </p:cNvGrpSpPr>
              <p:nvPr/>
            </p:nvGrpSpPr>
            <p:grpSpPr bwMode="auto">
              <a:xfrm>
                <a:off x="2114" y="2931"/>
                <a:ext cx="268" cy="201"/>
                <a:chOff x="2114" y="2931"/>
                <a:chExt cx="268" cy="201"/>
              </a:xfrm>
            </p:grpSpPr>
            <p:sp>
              <p:nvSpPr>
                <p:cNvPr id="6369" name="Freeform 180"/>
                <p:cNvSpPr>
                  <a:spLocks/>
                </p:cNvSpPr>
                <p:nvPr/>
              </p:nvSpPr>
              <p:spPr bwMode="auto">
                <a:xfrm>
                  <a:off x="2116" y="2938"/>
                  <a:ext cx="124" cy="14"/>
                </a:xfrm>
                <a:custGeom>
                  <a:avLst/>
                  <a:gdLst>
                    <a:gd name="T0" fmla="*/ 0 w 374"/>
                    <a:gd name="T1" fmla="*/ 0 h 42"/>
                    <a:gd name="T2" fmla="*/ 0 w 374"/>
                    <a:gd name="T3" fmla="*/ 0 h 42"/>
                    <a:gd name="T4" fmla="*/ 0 w 374"/>
                    <a:gd name="T5" fmla="*/ 0 h 42"/>
                    <a:gd name="T6" fmla="*/ 0 w 374"/>
                    <a:gd name="T7" fmla="*/ 0 h 42"/>
                    <a:gd name="T8" fmla="*/ 0 w 374"/>
                    <a:gd name="T9" fmla="*/ 0 h 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4"/>
                    <a:gd name="T16" fmla="*/ 0 h 42"/>
                    <a:gd name="T17" fmla="*/ 374 w 374"/>
                    <a:gd name="T18" fmla="*/ 42 h 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4" h="42">
                      <a:moveTo>
                        <a:pt x="0" y="19"/>
                      </a:moveTo>
                      <a:lnTo>
                        <a:pt x="337" y="0"/>
                      </a:lnTo>
                      <a:lnTo>
                        <a:pt x="374" y="32"/>
                      </a:lnTo>
                      <a:lnTo>
                        <a:pt x="33" y="42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rgbClr val="008080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70" name="Freeform 181"/>
                <p:cNvSpPr>
                  <a:spLocks/>
                </p:cNvSpPr>
                <p:nvPr/>
              </p:nvSpPr>
              <p:spPr bwMode="auto">
                <a:xfrm>
                  <a:off x="2114" y="2944"/>
                  <a:ext cx="12" cy="183"/>
                </a:xfrm>
                <a:custGeom>
                  <a:avLst/>
                  <a:gdLst>
                    <a:gd name="T0" fmla="*/ 0 w 37"/>
                    <a:gd name="T1" fmla="*/ 0 h 550"/>
                    <a:gd name="T2" fmla="*/ 0 w 37"/>
                    <a:gd name="T3" fmla="*/ 0 h 550"/>
                    <a:gd name="T4" fmla="*/ 0 w 37"/>
                    <a:gd name="T5" fmla="*/ 0 h 550"/>
                    <a:gd name="T6" fmla="*/ 0 w 37"/>
                    <a:gd name="T7" fmla="*/ 0 h 550"/>
                    <a:gd name="T8" fmla="*/ 0 w 37"/>
                    <a:gd name="T9" fmla="*/ 0 h 55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550"/>
                    <a:gd name="T17" fmla="*/ 37 w 37"/>
                    <a:gd name="T18" fmla="*/ 550 h 55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550">
                      <a:moveTo>
                        <a:pt x="0" y="550"/>
                      </a:moveTo>
                      <a:lnTo>
                        <a:pt x="0" y="0"/>
                      </a:lnTo>
                      <a:lnTo>
                        <a:pt x="37" y="28"/>
                      </a:lnTo>
                      <a:lnTo>
                        <a:pt x="37" y="550"/>
                      </a:lnTo>
                      <a:lnTo>
                        <a:pt x="0" y="550"/>
                      </a:lnTo>
                      <a:close/>
                    </a:path>
                  </a:pathLst>
                </a:custGeom>
                <a:solidFill>
                  <a:srgbClr val="00BF9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71" name="Freeform 182"/>
                <p:cNvSpPr>
                  <a:spLocks/>
                </p:cNvSpPr>
                <p:nvPr/>
              </p:nvSpPr>
              <p:spPr bwMode="auto">
                <a:xfrm>
                  <a:off x="2226" y="2937"/>
                  <a:ext cx="12" cy="193"/>
                </a:xfrm>
                <a:custGeom>
                  <a:avLst/>
                  <a:gdLst>
                    <a:gd name="T0" fmla="*/ 0 w 37"/>
                    <a:gd name="T1" fmla="*/ 0 h 579"/>
                    <a:gd name="T2" fmla="*/ 0 w 37"/>
                    <a:gd name="T3" fmla="*/ 0 h 579"/>
                    <a:gd name="T4" fmla="*/ 0 w 37"/>
                    <a:gd name="T5" fmla="*/ 0 h 579"/>
                    <a:gd name="T6" fmla="*/ 0 w 37"/>
                    <a:gd name="T7" fmla="*/ 0 h 579"/>
                    <a:gd name="T8" fmla="*/ 0 w 37"/>
                    <a:gd name="T9" fmla="*/ 0 h 57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"/>
                    <a:gd name="T16" fmla="*/ 0 h 579"/>
                    <a:gd name="T17" fmla="*/ 37 w 37"/>
                    <a:gd name="T18" fmla="*/ 579 h 57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" h="579">
                      <a:moveTo>
                        <a:pt x="0" y="579"/>
                      </a:moveTo>
                      <a:lnTo>
                        <a:pt x="0" y="0"/>
                      </a:lnTo>
                      <a:lnTo>
                        <a:pt x="37" y="32"/>
                      </a:lnTo>
                      <a:lnTo>
                        <a:pt x="37" y="579"/>
                      </a:lnTo>
                      <a:lnTo>
                        <a:pt x="0" y="579"/>
                      </a:lnTo>
                      <a:close/>
                    </a:path>
                  </a:pathLst>
                </a:custGeom>
                <a:solidFill>
                  <a:srgbClr val="00BF9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72" name="Freeform 183"/>
                <p:cNvSpPr>
                  <a:spLocks/>
                </p:cNvSpPr>
                <p:nvPr/>
              </p:nvSpPr>
              <p:spPr bwMode="auto">
                <a:xfrm>
                  <a:off x="2227" y="2932"/>
                  <a:ext cx="155" cy="17"/>
                </a:xfrm>
                <a:custGeom>
                  <a:avLst/>
                  <a:gdLst>
                    <a:gd name="T0" fmla="*/ 0 w 465"/>
                    <a:gd name="T1" fmla="*/ 0 h 51"/>
                    <a:gd name="T2" fmla="*/ 0 w 465"/>
                    <a:gd name="T3" fmla="*/ 0 h 51"/>
                    <a:gd name="T4" fmla="*/ 0 w 465"/>
                    <a:gd name="T5" fmla="*/ 0 h 51"/>
                    <a:gd name="T6" fmla="*/ 0 w 465"/>
                    <a:gd name="T7" fmla="*/ 0 h 51"/>
                    <a:gd name="T8" fmla="*/ 0 w 465"/>
                    <a:gd name="T9" fmla="*/ 0 h 5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65"/>
                    <a:gd name="T16" fmla="*/ 0 h 51"/>
                    <a:gd name="T17" fmla="*/ 465 w 465"/>
                    <a:gd name="T18" fmla="*/ 51 h 5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65" h="51">
                      <a:moveTo>
                        <a:pt x="0" y="19"/>
                      </a:moveTo>
                      <a:lnTo>
                        <a:pt x="406" y="0"/>
                      </a:lnTo>
                      <a:lnTo>
                        <a:pt x="465" y="32"/>
                      </a:lnTo>
                      <a:lnTo>
                        <a:pt x="41" y="51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rgbClr val="008080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73" name="Freeform 184"/>
                <p:cNvSpPr>
                  <a:spLocks/>
                </p:cNvSpPr>
                <p:nvPr/>
              </p:nvSpPr>
              <p:spPr bwMode="auto">
                <a:xfrm>
                  <a:off x="2366" y="2931"/>
                  <a:ext cx="15" cy="201"/>
                </a:xfrm>
                <a:custGeom>
                  <a:avLst/>
                  <a:gdLst>
                    <a:gd name="T0" fmla="*/ 0 w 46"/>
                    <a:gd name="T1" fmla="*/ 0 h 602"/>
                    <a:gd name="T2" fmla="*/ 0 w 46"/>
                    <a:gd name="T3" fmla="*/ 0 h 602"/>
                    <a:gd name="T4" fmla="*/ 0 w 46"/>
                    <a:gd name="T5" fmla="*/ 0 h 602"/>
                    <a:gd name="T6" fmla="*/ 0 w 46"/>
                    <a:gd name="T7" fmla="*/ 0 h 602"/>
                    <a:gd name="T8" fmla="*/ 0 w 46"/>
                    <a:gd name="T9" fmla="*/ 0 h 6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6"/>
                    <a:gd name="T16" fmla="*/ 0 h 602"/>
                    <a:gd name="T17" fmla="*/ 46 w 46"/>
                    <a:gd name="T18" fmla="*/ 602 h 6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6" h="602">
                      <a:moveTo>
                        <a:pt x="0" y="602"/>
                      </a:moveTo>
                      <a:lnTo>
                        <a:pt x="0" y="0"/>
                      </a:lnTo>
                      <a:lnTo>
                        <a:pt x="46" y="33"/>
                      </a:lnTo>
                      <a:lnTo>
                        <a:pt x="46" y="602"/>
                      </a:lnTo>
                      <a:lnTo>
                        <a:pt x="0" y="602"/>
                      </a:lnTo>
                      <a:close/>
                    </a:path>
                  </a:pathLst>
                </a:custGeom>
                <a:solidFill>
                  <a:srgbClr val="00BF9F"/>
                </a:solidFill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334" name="Group 185"/>
              <p:cNvGrpSpPr>
                <a:grpSpLocks/>
              </p:cNvGrpSpPr>
              <p:nvPr/>
            </p:nvGrpSpPr>
            <p:grpSpPr bwMode="auto">
              <a:xfrm>
                <a:off x="1613" y="3078"/>
                <a:ext cx="349" cy="44"/>
                <a:chOff x="1613" y="3078"/>
                <a:chExt cx="349" cy="44"/>
              </a:xfrm>
            </p:grpSpPr>
            <p:grpSp>
              <p:nvGrpSpPr>
                <p:cNvPr id="6335" name="Group 186"/>
                <p:cNvGrpSpPr>
                  <a:grpSpLocks/>
                </p:cNvGrpSpPr>
                <p:nvPr/>
              </p:nvGrpSpPr>
              <p:grpSpPr bwMode="auto">
                <a:xfrm>
                  <a:off x="1613" y="3079"/>
                  <a:ext cx="174" cy="43"/>
                  <a:chOff x="1613" y="3079"/>
                  <a:chExt cx="174" cy="43"/>
                </a:xfrm>
              </p:grpSpPr>
              <p:grpSp>
                <p:nvGrpSpPr>
                  <p:cNvPr id="6357" name="Group 187"/>
                  <p:cNvGrpSpPr>
                    <a:grpSpLocks/>
                  </p:cNvGrpSpPr>
                  <p:nvPr/>
                </p:nvGrpSpPr>
                <p:grpSpPr bwMode="auto">
                  <a:xfrm>
                    <a:off x="1613" y="3079"/>
                    <a:ext cx="43" cy="43"/>
                    <a:chOff x="1613" y="3079"/>
                    <a:chExt cx="43" cy="43"/>
                  </a:xfrm>
                </p:grpSpPr>
                <p:sp>
                  <p:nvSpPr>
                    <p:cNvPr id="6367" name="Rectangle 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15" y="3081"/>
                      <a:ext cx="39" cy="39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368" name="Freeform 189"/>
                    <p:cNvSpPr>
                      <a:spLocks/>
                    </p:cNvSpPr>
                    <p:nvPr/>
                  </p:nvSpPr>
                  <p:spPr bwMode="auto">
                    <a:xfrm>
                      <a:off x="1613" y="3079"/>
                      <a:ext cx="43" cy="43"/>
                    </a:xfrm>
                    <a:custGeom>
                      <a:avLst/>
                      <a:gdLst>
                        <a:gd name="T0" fmla="*/ 0 w 129"/>
                        <a:gd name="T1" fmla="*/ 0 h 130"/>
                        <a:gd name="T2" fmla="*/ 0 w 129"/>
                        <a:gd name="T3" fmla="*/ 0 h 130"/>
                        <a:gd name="T4" fmla="*/ 0 w 129"/>
                        <a:gd name="T5" fmla="*/ 0 h 130"/>
                        <a:gd name="T6" fmla="*/ 0 w 129"/>
                        <a:gd name="T7" fmla="*/ 0 h 1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29"/>
                        <a:gd name="T13" fmla="*/ 0 h 130"/>
                        <a:gd name="T14" fmla="*/ 129 w 129"/>
                        <a:gd name="T15" fmla="*/ 130 h 13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29" h="130">
                          <a:moveTo>
                            <a:pt x="0" y="0"/>
                          </a:moveTo>
                          <a:lnTo>
                            <a:pt x="129" y="130"/>
                          </a:lnTo>
                          <a:lnTo>
                            <a:pt x="129" y="0"/>
                          </a:lnTo>
                          <a:lnTo>
                            <a:pt x="0" y="130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58" name="Group 190"/>
                  <p:cNvGrpSpPr>
                    <a:grpSpLocks/>
                  </p:cNvGrpSpPr>
                  <p:nvPr/>
                </p:nvGrpSpPr>
                <p:grpSpPr bwMode="auto">
                  <a:xfrm>
                    <a:off x="1656" y="3079"/>
                    <a:ext cx="44" cy="43"/>
                    <a:chOff x="1656" y="3079"/>
                    <a:chExt cx="44" cy="43"/>
                  </a:xfrm>
                </p:grpSpPr>
                <p:sp>
                  <p:nvSpPr>
                    <p:cNvPr id="6365" name="Rectangle 1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658" y="3081"/>
                      <a:ext cx="40" cy="39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366" name="Freeform 192"/>
                    <p:cNvSpPr>
                      <a:spLocks/>
                    </p:cNvSpPr>
                    <p:nvPr/>
                  </p:nvSpPr>
                  <p:spPr bwMode="auto">
                    <a:xfrm>
                      <a:off x="1656" y="3079"/>
                      <a:ext cx="44" cy="43"/>
                    </a:xfrm>
                    <a:custGeom>
                      <a:avLst/>
                      <a:gdLst>
                        <a:gd name="T0" fmla="*/ 0 w 131"/>
                        <a:gd name="T1" fmla="*/ 0 h 130"/>
                        <a:gd name="T2" fmla="*/ 0 w 131"/>
                        <a:gd name="T3" fmla="*/ 0 h 130"/>
                        <a:gd name="T4" fmla="*/ 0 w 131"/>
                        <a:gd name="T5" fmla="*/ 0 h 130"/>
                        <a:gd name="T6" fmla="*/ 0 w 131"/>
                        <a:gd name="T7" fmla="*/ 0 h 1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1"/>
                        <a:gd name="T13" fmla="*/ 0 h 130"/>
                        <a:gd name="T14" fmla="*/ 131 w 131"/>
                        <a:gd name="T15" fmla="*/ 130 h 13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1" h="130">
                          <a:moveTo>
                            <a:pt x="0" y="0"/>
                          </a:moveTo>
                          <a:lnTo>
                            <a:pt x="131" y="130"/>
                          </a:lnTo>
                          <a:lnTo>
                            <a:pt x="131" y="0"/>
                          </a:lnTo>
                          <a:lnTo>
                            <a:pt x="0" y="130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59" name="Group 193"/>
                  <p:cNvGrpSpPr>
                    <a:grpSpLocks/>
                  </p:cNvGrpSpPr>
                  <p:nvPr/>
                </p:nvGrpSpPr>
                <p:grpSpPr bwMode="auto">
                  <a:xfrm>
                    <a:off x="1700" y="3079"/>
                    <a:ext cx="44" cy="43"/>
                    <a:chOff x="1700" y="3079"/>
                    <a:chExt cx="44" cy="43"/>
                  </a:xfrm>
                </p:grpSpPr>
                <p:sp>
                  <p:nvSpPr>
                    <p:cNvPr id="6363" name="Rectangle 1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02" y="3081"/>
                      <a:ext cx="40" cy="39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364" name="Freeform 195"/>
                    <p:cNvSpPr>
                      <a:spLocks/>
                    </p:cNvSpPr>
                    <p:nvPr/>
                  </p:nvSpPr>
                  <p:spPr bwMode="auto">
                    <a:xfrm>
                      <a:off x="1700" y="3079"/>
                      <a:ext cx="44" cy="43"/>
                    </a:xfrm>
                    <a:custGeom>
                      <a:avLst/>
                      <a:gdLst>
                        <a:gd name="T0" fmla="*/ 0 w 131"/>
                        <a:gd name="T1" fmla="*/ 0 h 130"/>
                        <a:gd name="T2" fmla="*/ 0 w 131"/>
                        <a:gd name="T3" fmla="*/ 0 h 130"/>
                        <a:gd name="T4" fmla="*/ 0 w 131"/>
                        <a:gd name="T5" fmla="*/ 0 h 130"/>
                        <a:gd name="T6" fmla="*/ 0 w 131"/>
                        <a:gd name="T7" fmla="*/ 0 h 1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1"/>
                        <a:gd name="T13" fmla="*/ 0 h 130"/>
                        <a:gd name="T14" fmla="*/ 131 w 131"/>
                        <a:gd name="T15" fmla="*/ 130 h 13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1" h="130">
                          <a:moveTo>
                            <a:pt x="0" y="0"/>
                          </a:moveTo>
                          <a:lnTo>
                            <a:pt x="131" y="130"/>
                          </a:lnTo>
                          <a:lnTo>
                            <a:pt x="131" y="0"/>
                          </a:lnTo>
                          <a:lnTo>
                            <a:pt x="0" y="130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60" name="Group 196"/>
                  <p:cNvGrpSpPr>
                    <a:grpSpLocks/>
                  </p:cNvGrpSpPr>
                  <p:nvPr/>
                </p:nvGrpSpPr>
                <p:grpSpPr bwMode="auto">
                  <a:xfrm>
                    <a:off x="1744" y="3079"/>
                    <a:ext cx="43" cy="43"/>
                    <a:chOff x="1744" y="3079"/>
                    <a:chExt cx="43" cy="43"/>
                  </a:xfrm>
                </p:grpSpPr>
                <p:sp>
                  <p:nvSpPr>
                    <p:cNvPr id="6361" name="Rectangle 1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46" y="3081"/>
                      <a:ext cx="39" cy="39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362" name="Freeform 198"/>
                    <p:cNvSpPr>
                      <a:spLocks/>
                    </p:cNvSpPr>
                    <p:nvPr/>
                  </p:nvSpPr>
                  <p:spPr bwMode="auto">
                    <a:xfrm>
                      <a:off x="1744" y="3079"/>
                      <a:ext cx="43" cy="43"/>
                    </a:xfrm>
                    <a:custGeom>
                      <a:avLst/>
                      <a:gdLst>
                        <a:gd name="T0" fmla="*/ 0 w 130"/>
                        <a:gd name="T1" fmla="*/ 0 h 130"/>
                        <a:gd name="T2" fmla="*/ 0 w 130"/>
                        <a:gd name="T3" fmla="*/ 0 h 130"/>
                        <a:gd name="T4" fmla="*/ 0 w 130"/>
                        <a:gd name="T5" fmla="*/ 0 h 130"/>
                        <a:gd name="T6" fmla="*/ 0 w 130"/>
                        <a:gd name="T7" fmla="*/ 0 h 1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0"/>
                        <a:gd name="T13" fmla="*/ 0 h 130"/>
                        <a:gd name="T14" fmla="*/ 130 w 130"/>
                        <a:gd name="T15" fmla="*/ 130 h 13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0" h="130">
                          <a:moveTo>
                            <a:pt x="0" y="0"/>
                          </a:moveTo>
                          <a:lnTo>
                            <a:pt x="130" y="130"/>
                          </a:lnTo>
                          <a:lnTo>
                            <a:pt x="130" y="0"/>
                          </a:lnTo>
                          <a:lnTo>
                            <a:pt x="0" y="130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6336" name="Group 199"/>
                <p:cNvGrpSpPr>
                  <a:grpSpLocks/>
                </p:cNvGrpSpPr>
                <p:nvPr/>
              </p:nvGrpSpPr>
              <p:grpSpPr bwMode="auto">
                <a:xfrm>
                  <a:off x="1787" y="3079"/>
                  <a:ext cx="175" cy="43"/>
                  <a:chOff x="1787" y="3079"/>
                  <a:chExt cx="175" cy="43"/>
                </a:xfrm>
              </p:grpSpPr>
              <p:grpSp>
                <p:nvGrpSpPr>
                  <p:cNvPr id="6345" name="Group 200"/>
                  <p:cNvGrpSpPr>
                    <a:grpSpLocks/>
                  </p:cNvGrpSpPr>
                  <p:nvPr/>
                </p:nvGrpSpPr>
                <p:grpSpPr bwMode="auto">
                  <a:xfrm>
                    <a:off x="1787" y="3079"/>
                    <a:ext cx="44" cy="43"/>
                    <a:chOff x="1787" y="3079"/>
                    <a:chExt cx="44" cy="43"/>
                  </a:xfrm>
                </p:grpSpPr>
                <p:sp>
                  <p:nvSpPr>
                    <p:cNvPr id="6355" name="Rectangle 2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89" y="3081"/>
                      <a:ext cx="40" cy="39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356" name="Freeform 202"/>
                    <p:cNvSpPr>
                      <a:spLocks/>
                    </p:cNvSpPr>
                    <p:nvPr/>
                  </p:nvSpPr>
                  <p:spPr bwMode="auto">
                    <a:xfrm>
                      <a:off x="1787" y="3079"/>
                      <a:ext cx="44" cy="43"/>
                    </a:xfrm>
                    <a:custGeom>
                      <a:avLst/>
                      <a:gdLst>
                        <a:gd name="T0" fmla="*/ 0 w 131"/>
                        <a:gd name="T1" fmla="*/ 0 h 130"/>
                        <a:gd name="T2" fmla="*/ 0 w 131"/>
                        <a:gd name="T3" fmla="*/ 0 h 130"/>
                        <a:gd name="T4" fmla="*/ 0 w 131"/>
                        <a:gd name="T5" fmla="*/ 0 h 130"/>
                        <a:gd name="T6" fmla="*/ 0 w 131"/>
                        <a:gd name="T7" fmla="*/ 0 h 1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1"/>
                        <a:gd name="T13" fmla="*/ 0 h 130"/>
                        <a:gd name="T14" fmla="*/ 131 w 131"/>
                        <a:gd name="T15" fmla="*/ 130 h 13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1" h="130">
                          <a:moveTo>
                            <a:pt x="0" y="0"/>
                          </a:moveTo>
                          <a:lnTo>
                            <a:pt x="131" y="130"/>
                          </a:lnTo>
                          <a:lnTo>
                            <a:pt x="131" y="0"/>
                          </a:lnTo>
                          <a:lnTo>
                            <a:pt x="0" y="130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46" name="Group 203"/>
                  <p:cNvGrpSpPr>
                    <a:grpSpLocks/>
                  </p:cNvGrpSpPr>
                  <p:nvPr/>
                </p:nvGrpSpPr>
                <p:grpSpPr bwMode="auto">
                  <a:xfrm>
                    <a:off x="1831" y="3079"/>
                    <a:ext cx="43" cy="43"/>
                    <a:chOff x="1831" y="3079"/>
                    <a:chExt cx="43" cy="43"/>
                  </a:xfrm>
                </p:grpSpPr>
                <p:sp>
                  <p:nvSpPr>
                    <p:cNvPr id="6353" name="Rectangle 2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33" y="3081"/>
                      <a:ext cx="39" cy="39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354" name="Freeform 205"/>
                    <p:cNvSpPr>
                      <a:spLocks/>
                    </p:cNvSpPr>
                    <p:nvPr/>
                  </p:nvSpPr>
                  <p:spPr bwMode="auto">
                    <a:xfrm>
                      <a:off x="1831" y="3079"/>
                      <a:ext cx="43" cy="43"/>
                    </a:xfrm>
                    <a:custGeom>
                      <a:avLst/>
                      <a:gdLst>
                        <a:gd name="T0" fmla="*/ 0 w 131"/>
                        <a:gd name="T1" fmla="*/ 0 h 130"/>
                        <a:gd name="T2" fmla="*/ 0 w 131"/>
                        <a:gd name="T3" fmla="*/ 0 h 130"/>
                        <a:gd name="T4" fmla="*/ 0 w 131"/>
                        <a:gd name="T5" fmla="*/ 0 h 130"/>
                        <a:gd name="T6" fmla="*/ 0 w 131"/>
                        <a:gd name="T7" fmla="*/ 0 h 1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1"/>
                        <a:gd name="T13" fmla="*/ 0 h 130"/>
                        <a:gd name="T14" fmla="*/ 131 w 131"/>
                        <a:gd name="T15" fmla="*/ 130 h 13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1" h="130">
                          <a:moveTo>
                            <a:pt x="0" y="0"/>
                          </a:moveTo>
                          <a:lnTo>
                            <a:pt x="131" y="130"/>
                          </a:lnTo>
                          <a:lnTo>
                            <a:pt x="131" y="0"/>
                          </a:lnTo>
                          <a:lnTo>
                            <a:pt x="0" y="130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47" name="Group 206"/>
                  <p:cNvGrpSpPr>
                    <a:grpSpLocks/>
                  </p:cNvGrpSpPr>
                  <p:nvPr/>
                </p:nvGrpSpPr>
                <p:grpSpPr bwMode="auto">
                  <a:xfrm>
                    <a:off x="1874" y="3079"/>
                    <a:ext cx="44" cy="43"/>
                    <a:chOff x="1874" y="3079"/>
                    <a:chExt cx="44" cy="43"/>
                  </a:xfrm>
                </p:grpSpPr>
                <p:sp>
                  <p:nvSpPr>
                    <p:cNvPr id="6351" name="Rectangle 2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76" y="3081"/>
                      <a:ext cx="40" cy="39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352" name="Freeform 208"/>
                    <p:cNvSpPr>
                      <a:spLocks/>
                    </p:cNvSpPr>
                    <p:nvPr/>
                  </p:nvSpPr>
                  <p:spPr bwMode="auto">
                    <a:xfrm>
                      <a:off x="1874" y="3079"/>
                      <a:ext cx="44" cy="43"/>
                    </a:xfrm>
                    <a:custGeom>
                      <a:avLst/>
                      <a:gdLst>
                        <a:gd name="T0" fmla="*/ 0 w 131"/>
                        <a:gd name="T1" fmla="*/ 0 h 130"/>
                        <a:gd name="T2" fmla="*/ 0 w 131"/>
                        <a:gd name="T3" fmla="*/ 0 h 130"/>
                        <a:gd name="T4" fmla="*/ 0 w 131"/>
                        <a:gd name="T5" fmla="*/ 0 h 130"/>
                        <a:gd name="T6" fmla="*/ 0 w 131"/>
                        <a:gd name="T7" fmla="*/ 0 h 1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1"/>
                        <a:gd name="T13" fmla="*/ 0 h 130"/>
                        <a:gd name="T14" fmla="*/ 131 w 131"/>
                        <a:gd name="T15" fmla="*/ 130 h 13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1" h="130">
                          <a:moveTo>
                            <a:pt x="0" y="0"/>
                          </a:moveTo>
                          <a:lnTo>
                            <a:pt x="131" y="130"/>
                          </a:lnTo>
                          <a:lnTo>
                            <a:pt x="131" y="0"/>
                          </a:lnTo>
                          <a:lnTo>
                            <a:pt x="0" y="130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48" name="Group 209"/>
                  <p:cNvGrpSpPr>
                    <a:grpSpLocks/>
                  </p:cNvGrpSpPr>
                  <p:nvPr/>
                </p:nvGrpSpPr>
                <p:grpSpPr bwMode="auto">
                  <a:xfrm>
                    <a:off x="1918" y="3079"/>
                    <a:ext cx="44" cy="43"/>
                    <a:chOff x="1918" y="3079"/>
                    <a:chExt cx="44" cy="43"/>
                  </a:xfrm>
                </p:grpSpPr>
                <p:sp>
                  <p:nvSpPr>
                    <p:cNvPr id="6349" name="Rectangle 2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3081"/>
                      <a:ext cx="40" cy="39"/>
                    </a:xfrm>
                    <a:prstGeom prst="rect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350" name="Freeform 211"/>
                    <p:cNvSpPr>
                      <a:spLocks/>
                    </p:cNvSpPr>
                    <p:nvPr/>
                  </p:nvSpPr>
                  <p:spPr bwMode="auto">
                    <a:xfrm>
                      <a:off x="1918" y="3079"/>
                      <a:ext cx="44" cy="43"/>
                    </a:xfrm>
                    <a:custGeom>
                      <a:avLst/>
                      <a:gdLst>
                        <a:gd name="T0" fmla="*/ 0 w 132"/>
                        <a:gd name="T1" fmla="*/ 0 h 130"/>
                        <a:gd name="T2" fmla="*/ 0 w 132"/>
                        <a:gd name="T3" fmla="*/ 0 h 130"/>
                        <a:gd name="T4" fmla="*/ 0 w 132"/>
                        <a:gd name="T5" fmla="*/ 0 h 130"/>
                        <a:gd name="T6" fmla="*/ 0 w 132"/>
                        <a:gd name="T7" fmla="*/ 0 h 1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32"/>
                        <a:gd name="T13" fmla="*/ 0 h 130"/>
                        <a:gd name="T14" fmla="*/ 132 w 132"/>
                        <a:gd name="T15" fmla="*/ 130 h 13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32" h="130">
                          <a:moveTo>
                            <a:pt x="0" y="0"/>
                          </a:moveTo>
                          <a:lnTo>
                            <a:pt x="132" y="130"/>
                          </a:lnTo>
                          <a:lnTo>
                            <a:pt x="132" y="0"/>
                          </a:lnTo>
                          <a:lnTo>
                            <a:pt x="0" y="130"/>
                          </a:lnTo>
                        </a:path>
                      </a:pathLst>
                    </a:cu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sp>
              <p:nvSpPr>
                <p:cNvPr id="6337" name="Line 212"/>
                <p:cNvSpPr>
                  <a:spLocks noChangeShapeType="1"/>
                </p:cNvSpPr>
                <p:nvPr/>
              </p:nvSpPr>
              <p:spPr bwMode="auto">
                <a:xfrm>
                  <a:off x="1721" y="3078"/>
                  <a:ext cx="1" cy="44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38" name="Line 213"/>
                <p:cNvSpPr>
                  <a:spLocks noChangeShapeType="1"/>
                </p:cNvSpPr>
                <p:nvPr/>
              </p:nvSpPr>
              <p:spPr bwMode="auto">
                <a:xfrm>
                  <a:off x="1852" y="3078"/>
                  <a:ext cx="1" cy="44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39" name="Line 214"/>
                <p:cNvSpPr>
                  <a:spLocks noChangeShapeType="1"/>
                </p:cNvSpPr>
                <p:nvPr/>
              </p:nvSpPr>
              <p:spPr bwMode="auto">
                <a:xfrm>
                  <a:off x="1765" y="3078"/>
                  <a:ext cx="1" cy="44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40" name="Line 215"/>
                <p:cNvSpPr>
                  <a:spLocks noChangeShapeType="1"/>
                </p:cNvSpPr>
                <p:nvPr/>
              </p:nvSpPr>
              <p:spPr bwMode="auto">
                <a:xfrm>
                  <a:off x="1809" y="3078"/>
                  <a:ext cx="1" cy="44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41" name="Line 216"/>
                <p:cNvSpPr>
                  <a:spLocks noChangeShapeType="1"/>
                </p:cNvSpPr>
                <p:nvPr/>
              </p:nvSpPr>
              <p:spPr bwMode="auto">
                <a:xfrm>
                  <a:off x="1679" y="3078"/>
                  <a:ext cx="1" cy="44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42" name="Line 217"/>
                <p:cNvSpPr>
                  <a:spLocks noChangeShapeType="1"/>
                </p:cNvSpPr>
                <p:nvPr/>
              </p:nvSpPr>
              <p:spPr bwMode="auto">
                <a:xfrm>
                  <a:off x="1635" y="3078"/>
                  <a:ext cx="1" cy="44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43" name="Line 218"/>
                <p:cNvSpPr>
                  <a:spLocks noChangeShapeType="1"/>
                </p:cNvSpPr>
                <p:nvPr/>
              </p:nvSpPr>
              <p:spPr bwMode="auto">
                <a:xfrm>
                  <a:off x="1896" y="3078"/>
                  <a:ext cx="1" cy="44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44" name="Line 219"/>
                <p:cNvSpPr>
                  <a:spLocks noChangeShapeType="1"/>
                </p:cNvSpPr>
                <p:nvPr/>
              </p:nvSpPr>
              <p:spPr bwMode="auto">
                <a:xfrm>
                  <a:off x="1939" y="3078"/>
                  <a:ext cx="1" cy="44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6153" name="Rectangle 220"/>
          <p:cNvSpPr>
            <a:spLocks noChangeArrowheads="1"/>
          </p:cNvSpPr>
          <p:nvPr/>
        </p:nvSpPr>
        <p:spPr bwMode="auto">
          <a:xfrm>
            <a:off x="3979863" y="4489450"/>
            <a:ext cx="603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sz="1900" b="1">
                <a:latin typeface="Times New Roman" pitchFamily="18" charset="0"/>
              </a:rPr>
              <a:t> 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6154" name="Rectangle 221"/>
          <p:cNvSpPr>
            <a:spLocks noChangeArrowheads="1"/>
          </p:cNvSpPr>
          <p:nvPr/>
        </p:nvSpPr>
        <p:spPr bwMode="auto">
          <a:xfrm>
            <a:off x="3979863" y="4633913"/>
            <a:ext cx="603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sz="1900" b="1">
                <a:latin typeface="Times New Roman" pitchFamily="18" charset="0"/>
              </a:rPr>
              <a:t> 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6155" name="Rectangle 224"/>
          <p:cNvSpPr>
            <a:spLocks noChangeArrowheads="1"/>
          </p:cNvSpPr>
          <p:nvPr/>
        </p:nvSpPr>
        <p:spPr bwMode="auto">
          <a:xfrm>
            <a:off x="2414588" y="3759200"/>
            <a:ext cx="523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b="1">
                <a:latin typeface="Arial Narrow" pitchFamily="34" charset="0"/>
              </a:rPr>
              <a:t> </a:t>
            </a:r>
          </a:p>
        </p:txBody>
      </p:sp>
      <p:sp>
        <p:nvSpPr>
          <p:cNvPr id="6156" name="Rectangle 225"/>
          <p:cNvSpPr>
            <a:spLocks noChangeArrowheads="1"/>
          </p:cNvSpPr>
          <p:nvPr/>
        </p:nvSpPr>
        <p:spPr bwMode="auto">
          <a:xfrm>
            <a:off x="4625975" y="4689475"/>
            <a:ext cx="515938" cy="1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57" name="Rectangle 227"/>
          <p:cNvSpPr>
            <a:spLocks noChangeArrowheads="1"/>
          </p:cNvSpPr>
          <p:nvPr/>
        </p:nvSpPr>
        <p:spPr bwMode="auto">
          <a:xfrm>
            <a:off x="5049838" y="4695825"/>
            <a:ext cx="523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b="1">
                <a:latin typeface="Arial Narrow" pitchFamily="34" charset="0"/>
              </a:rPr>
              <a:t> </a:t>
            </a:r>
          </a:p>
        </p:txBody>
      </p:sp>
      <p:sp>
        <p:nvSpPr>
          <p:cNvPr id="6158" name="Rectangle 231"/>
          <p:cNvSpPr>
            <a:spLocks noChangeArrowheads="1"/>
          </p:cNvSpPr>
          <p:nvPr/>
        </p:nvSpPr>
        <p:spPr bwMode="auto">
          <a:xfrm>
            <a:off x="4643438" y="3357563"/>
            <a:ext cx="1049337" cy="1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59" name="Rectangle 233"/>
          <p:cNvSpPr>
            <a:spLocks noChangeArrowheads="1"/>
          </p:cNvSpPr>
          <p:nvPr/>
        </p:nvSpPr>
        <p:spPr bwMode="auto">
          <a:xfrm>
            <a:off x="5133975" y="3357563"/>
            <a:ext cx="523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b="1">
                <a:latin typeface="Arial Narrow" pitchFamily="34" charset="0"/>
              </a:rPr>
              <a:t> </a:t>
            </a:r>
          </a:p>
        </p:txBody>
      </p:sp>
      <p:sp>
        <p:nvSpPr>
          <p:cNvPr id="6160" name="Rectangle 235"/>
          <p:cNvSpPr>
            <a:spLocks noChangeArrowheads="1"/>
          </p:cNvSpPr>
          <p:nvPr/>
        </p:nvSpPr>
        <p:spPr bwMode="auto">
          <a:xfrm>
            <a:off x="5002213" y="3611563"/>
            <a:ext cx="523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b="1">
                <a:latin typeface="Arial Narrow" pitchFamily="34" charset="0"/>
              </a:rPr>
              <a:t> </a:t>
            </a:r>
          </a:p>
        </p:txBody>
      </p:sp>
      <p:sp>
        <p:nvSpPr>
          <p:cNvPr id="6161" name="Rectangle 236"/>
          <p:cNvSpPr>
            <a:spLocks noChangeArrowheads="1"/>
          </p:cNvSpPr>
          <p:nvPr/>
        </p:nvSpPr>
        <p:spPr bwMode="auto">
          <a:xfrm>
            <a:off x="4630738" y="3851275"/>
            <a:ext cx="1050925" cy="1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62" name="Rectangle 238"/>
          <p:cNvSpPr>
            <a:spLocks noChangeArrowheads="1"/>
          </p:cNvSpPr>
          <p:nvPr/>
        </p:nvSpPr>
        <p:spPr bwMode="auto">
          <a:xfrm>
            <a:off x="5386388" y="3856038"/>
            <a:ext cx="523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b="1">
                <a:latin typeface="Arial Narrow" pitchFamily="34" charset="0"/>
              </a:rPr>
              <a:t> </a:t>
            </a:r>
          </a:p>
        </p:txBody>
      </p:sp>
      <p:sp>
        <p:nvSpPr>
          <p:cNvPr id="6163" name="Rectangle 239"/>
          <p:cNvSpPr>
            <a:spLocks noChangeArrowheads="1"/>
          </p:cNvSpPr>
          <p:nvPr/>
        </p:nvSpPr>
        <p:spPr bwMode="auto">
          <a:xfrm>
            <a:off x="4625975" y="4127500"/>
            <a:ext cx="1049338" cy="1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64" name="Rectangle 241"/>
          <p:cNvSpPr>
            <a:spLocks noChangeArrowheads="1"/>
          </p:cNvSpPr>
          <p:nvPr/>
        </p:nvSpPr>
        <p:spPr bwMode="auto">
          <a:xfrm>
            <a:off x="5643563" y="4130675"/>
            <a:ext cx="523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b="1">
                <a:latin typeface="Arial Narrow" pitchFamily="34" charset="0"/>
              </a:rPr>
              <a:t> </a:t>
            </a:r>
          </a:p>
        </p:txBody>
      </p:sp>
      <p:sp>
        <p:nvSpPr>
          <p:cNvPr id="6165" name="Rectangle 242"/>
          <p:cNvSpPr>
            <a:spLocks noChangeArrowheads="1"/>
          </p:cNvSpPr>
          <p:nvPr/>
        </p:nvSpPr>
        <p:spPr bwMode="auto">
          <a:xfrm>
            <a:off x="4625975" y="4398963"/>
            <a:ext cx="1346200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66" name="Rectangle 246"/>
          <p:cNvSpPr>
            <a:spLocks noChangeArrowheads="1"/>
          </p:cNvSpPr>
          <p:nvPr/>
        </p:nvSpPr>
        <p:spPr bwMode="auto">
          <a:xfrm>
            <a:off x="3406775" y="2690813"/>
            <a:ext cx="194945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67" name="Rectangle 248"/>
          <p:cNvSpPr>
            <a:spLocks noChangeArrowheads="1"/>
          </p:cNvSpPr>
          <p:nvPr/>
        </p:nvSpPr>
        <p:spPr bwMode="auto">
          <a:xfrm>
            <a:off x="5219700" y="2693988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sz="1600" b="1">
                <a:latin typeface="Times New Roman" pitchFamily="18" charset="0"/>
              </a:rPr>
              <a:t> 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6168" name="Rectangle 249"/>
          <p:cNvSpPr>
            <a:spLocks noChangeArrowheads="1"/>
          </p:cNvSpPr>
          <p:nvPr/>
        </p:nvSpPr>
        <p:spPr bwMode="auto">
          <a:xfrm>
            <a:off x="3895725" y="2911475"/>
            <a:ext cx="581025" cy="1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69" name="Rectangle 251"/>
          <p:cNvSpPr>
            <a:spLocks noChangeArrowheads="1"/>
          </p:cNvSpPr>
          <p:nvPr/>
        </p:nvSpPr>
        <p:spPr bwMode="auto">
          <a:xfrm>
            <a:off x="4449763" y="2914650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sz="1600" b="1">
                <a:latin typeface="Times New Roman" pitchFamily="18" charset="0"/>
              </a:rPr>
              <a:t> </a:t>
            </a:r>
            <a:endParaRPr lang="ru-RU" sz="2400" b="1">
              <a:latin typeface="Times New Roman" pitchFamily="18" charset="0"/>
            </a:endParaRPr>
          </a:p>
        </p:txBody>
      </p:sp>
      <p:grpSp>
        <p:nvGrpSpPr>
          <p:cNvPr id="1392" name="Group 368"/>
          <p:cNvGrpSpPr>
            <a:grpSpLocks/>
          </p:cNvGrpSpPr>
          <p:nvPr/>
        </p:nvGrpSpPr>
        <p:grpSpPr bwMode="auto">
          <a:xfrm>
            <a:off x="1116013" y="3454400"/>
            <a:ext cx="1482725" cy="595313"/>
            <a:chOff x="703" y="2176"/>
            <a:chExt cx="934" cy="375"/>
          </a:xfrm>
        </p:grpSpPr>
        <p:sp>
          <p:nvSpPr>
            <p:cNvPr id="6310" name="Rectangle 222"/>
            <p:cNvSpPr>
              <a:spLocks noChangeArrowheads="1"/>
            </p:cNvSpPr>
            <p:nvPr/>
          </p:nvSpPr>
          <p:spPr bwMode="auto">
            <a:xfrm>
              <a:off x="703" y="2205"/>
              <a:ext cx="934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ru-RU" b="1" dirty="0">
                  <a:solidFill>
                    <a:schemeClr val="accent2">
                      <a:lumMod val="75000"/>
                    </a:schemeClr>
                  </a:solidFill>
                  <a:latin typeface="Arial Narrow" pitchFamily="34" charset="0"/>
                </a:rPr>
                <a:t>Информация от</a:t>
              </a:r>
              <a:endParaRPr lang="ru-RU" b="1" dirty="0">
                <a:solidFill>
                  <a:schemeClr val="accent2">
                    <a:lumMod val="75000"/>
                  </a:schemeClr>
                </a:solidFill>
              </a:endParaRPr>
            </a:p>
            <a:p>
              <a:pPr eaLnBrk="0" hangingPunct="0">
                <a:defRPr/>
              </a:pPr>
              <a:r>
                <a:rPr lang="ru-RU" b="1" dirty="0">
                  <a:solidFill>
                    <a:schemeClr val="accent2">
                      <a:lumMod val="75000"/>
                    </a:schemeClr>
                  </a:solidFill>
                  <a:latin typeface="Arial Narrow" pitchFamily="34" charset="0"/>
                </a:rPr>
                <a:t>потребителей</a:t>
              </a:r>
              <a:r>
                <a:rPr lang="ru-RU" b="1" dirty="0">
                  <a:latin typeface="Arial Narrow" pitchFamily="34" charset="0"/>
                </a:rPr>
                <a:t> </a:t>
              </a:r>
            </a:p>
          </p:txBody>
        </p:sp>
        <p:grpSp>
          <p:nvGrpSpPr>
            <p:cNvPr id="6311" name="Group 252"/>
            <p:cNvGrpSpPr>
              <a:grpSpLocks/>
            </p:cNvGrpSpPr>
            <p:nvPr/>
          </p:nvGrpSpPr>
          <p:grpSpPr bwMode="auto">
            <a:xfrm>
              <a:off x="1060" y="2176"/>
              <a:ext cx="544" cy="95"/>
              <a:chOff x="459" y="2022"/>
              <a:chExt cx="1010" cy="144"/>
            </a:xfrm>
          </p:grpSpPr>
          <p:sp>
            <p:nvSpPr>
              <p:cNvPr id="6312" name="Rectangle 253"/>
              <p:cNvSpPr>
                <a:spLocks noChangeArrowheads="1"/>
              </p:cNvSpPr>
              <p:nvPr/>
            </p:nvSpPr>
            <p:spPr bwMode="auto">
              <a:xfrm>
                <a:off x="459" y="2078"/>
                <a:ext cx="870" cy="32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6313" name="Freeform 254"/>
              <p:cNvSpPr>
                <a:spLocks/>
              </p:cNvSpPr>
              <p:nvPr/>
            </p:nvSpPr>
            <p:spPr bwMode="auto">
              <a:xfrm>
                <a:off x="1326" y="2022"/>
                <a:ext cx="143" cy="144"/>
              </a:xfrm>
              <a:custGeom>
                <a:avLst/>
                <a:gdLst>
                  <a:gd name="T0" fmla="*/ 0 w 143"/>
                  <a:gd name="T1" fmla="*/ 144 h 144"/>
                  <a:gd name="T2" fmla="*/ 143 w 143"/>
                  <a:gd name="T3" fmla="*/ 71 h 144"/>
                  <a:gd name="T4" fmla="*/ 0 w 143"/>
                  <a:gd name="T5" fmla="*/ 0 h 144"/>
                  <a:gd name="T6" fmla="*/ 0 w 143"/>
                  <a:gd name="T7" fmla="*/ 144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3"/>
                  <a:gd name="T13" fmla="*/ 0 h 144"/>
                  <a:gd name="T14" fmla="*/ 143 w 143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3" h="144">
                    <a:moveTo>
                      <a:pt x="0" y="144"/>
                    </a:moveTo>
                    <a:lnTo>
                      <a:pt x="143" y="71"/>
                    </a:lnTo>
                    <a:lnTo>
                      <a:pt x="0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394" name="Group 370"/>
          <p:cNvGrpSpPr>
            <a:grpSpLocks/>
          </p:cNvGrpSpPr>
          <p:nvPr/>
        </p:nvGrpSpPr>
        <p:grpSpPr bwMode="auto">
          <a:xfrm>
            <a:off x="2124075" y="4886325"/>
            <a:ext cx="688975" cy="587375"/>
            <a:chOff x="1338" y="3078"/>
            <a:chExt cx="434" cy="370"/>
          </a:xfrm>
        </p:grpSpPr>
        <p:sp>
          <p:nvSpPr>
            <p:cNvPr id="6306" name="Rectangle 230"/>
            <p:cNvSpPr>
              <a:spLocks noChangeArrowheads="1"/>
            </p:cNvSpPr>
            <p:nvPr/>
          </p:nvSpPr>
          <p:spPr bwMode="auto">
            <a:xfrm>
              <a:off x="1338" y="3294"/>
              <a:ext cx="43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ru-RU" sz="1600" b="1" dirty="0">
                  <a:solidFill>
                    <a:schemeClr val="accent2">
                      <a:lumMod val="75000"/>
                    </a:schemeClr>
                  </a:solidFill>
                  <a:latin typeface="Arial Narrow" pitchFamily="34" charset="0"/>
                </a:rPr>
                <a:t>Энергия</a:t>
              </a:r>
            </a:p>
          </p:txBody>
        </p:sp>
        <p:grpSp>
          <p:nvGrpSpPr>
            <p:cNvPr id="6307" name="Group 255"/>
            <p:cNvGrpSpPr>
              <a:grpSpLocks/>
            </p:cNvGrpSpPr>
            <p:nvPr/>
          </p:nvGrpSpPr>
          <p:grpSpPr bwMode="auto">
            <a:xfrm>
              <a:off x="1692" y="3078"/>
              <a:ext cx="80" cy="299"/>
              <a:chOff x="1637" y="3387"/>
              <a:chExt cx="144" cy="624"/>
            </a:xfrm>
          </p:grpSpPr>
          <p:sp>
            <p:nvSpPr>
              <p:cNvPr id="6308" name="Rectangle 256"/>
              <p:cNvSpPr>
                <a:spLocks noChangeArrowheads="1"/>
              </p:cNvSpPr>
              <p:nvPr/>
            </p:nvSpPr>
            <p:spPr bwMode="auto">
              <a:xfrm>
                <a:off x="1693" y="3527"/>
                <a:ext cx="32" cy="48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6309" name="Freeform 257"/>
              <p:cNvSpPr>
                <a:spLocks/>
              </p:cNvSpPr>
              <p:nvPr/>
            </p:nvSpPr>
            <p:spPr bwMode="auto">
              <a:xfrm>
                <a:off x="1637" y="3387"/>
                <a:ext cx="144" cy="144"/>
              </a:xfrm>
              <a:custGeom>
                <a:avLst/>
                <a:gdLst>
                  <a:gd name="T0" fmla="*/ 144 w 144"/>
                  <a:gd name="T1" fmla="*/ 144 h 144"/>
                  <a:gd name="T2" fmla="*/ 72 w 144"/>
                  <a:gd name="T3" fmla="*/ 0 h 144"/>
                  <a:gd name="T4" fmla="*/ 0 w 144"/>
                  <a:gd name="T5" fmla="*/ 144 h 144"/>
                  <a:gd name="T6" fmla="*/ 144 w 144"/>
                  <a:gd name="T7" fmla="*/ 144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144"/>
                  <a:gd name="T14" fmla="*/ 144 w 144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144">
                    <a:moveTo>
                      <a:pt x="144" y="144"/>
                    </a:moveTo>
                    <a:lnTo>
                      <a:pt x="72" y="0"/>
                    </a:lnTo>
                    <a:lnTo>
                      <a:pt x="0" y="144"/>
                    </a:lnTo>
                    <a:lnTo>
                      <a:pt x="144" y="144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400" name="Group 376"/>
          <p:cNvGrpSpPr>
            <a:grpSpLocks/>
          </p:cNvGrpSpPr>
          <p:nvPr/>
        </p:nvGrpSpPr>
        <p:grpSpPr bwMode="auto">
          <a:xfrm>
            <a:off x="4049713" y="3317875"/>
            <a:ext cx="2732087" cy="1574800"/>
            <a:chOff x="2551" y="2090"/>
            <a:chExt cx="1721" cy="992"/>
          </a:xfrm>
        </p:grpSpPr>
        <p:grpSp>
          <p:nvGrpSpPr>
            <p:cNvPr id="6279" name="Group 264"/>
            <p:cNvGrpSpPr>
              <a:grpSpLocks/>
            </p:cNvGrpSpPr>
            <p:nvPr/>
          </p:nvGrpSpPr>
          <p:grpSpPr bwMode="auto">
            <a:xfrm>
              <a:off x="2551" y="2595"/>
              <a:ext cx="335" cy="95"/>
              <a:chOff x="3226" y="2656"/>
              <a:chExt cx="620" cy="144"/>
            </a:xfrm>
          </p:grpSpPr>
          <p:sp>
            <p:nvSpPr>
              <p:cNvPr id="6304" name="Rectangle 265"/>
              <p:cNvSpPr>
                <a:spLocks noChangeArrowheads="1"/>
              </p:cNvSpPr>
              <p:nvPr/>
            </p:nvSpPr>
            <p:spPr bwMode="auto">
              <a:xfrm>
                <a:off x="3226" y="2712"/>
                <a:ext cx="480" cy="32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6305" name="Freeform 266"/>
              <p:cNvSpPr>
                <a:spLocks/>
              </p:cNvSpPr>
              <p:nvPr/>
            </p:nvSpPr>
            <p:spPr bwMode="auto">
              <a:xfrm>
                <a:off x="3704" y="2656"/>
                <a:ext cx="142" cy="144"/>
              </a:xfrm>
              <a:custGeom>
                <a:avLst/>
                <a:gdLst>
                  <a:gd name="T0" fmla="*/ 0 w 142"/>
                  <a:gd name="T1" fmla="*/ 144 h 144"/>
                  <a:gd name="T2" fmla="*/ 142 w 142"/>
                  <a:gd name="T3" fmla="*/ 71 h 144"/>
                  <a:gd name="T4" fmla="*/ 0 w 142"/>
                  <a:gd name="T5" fmla="*/ 0 h 144"/>
                  <a:gd name="T6" fmla="*/ 0 w 142"/>
                  <a:gd name="T7" fmla="*/ 144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2"/>
                  <a:gd name="T13" fmla="*/ 0 h 144"/>
                  <a:gd name="T14" fmla="*/ 142 w 142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2" h="144">
                    <a:moveTo>
                      <a:pt x="0" y="144"/>
                    </a:moveTo>
                    <a:lnTo>
                      <a:pt x="142" y="71"/>
                    </a:lnTo>
                    <a:lnTo>
                      <a:pt x="0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280" name="Group 375"/>
            <p:cNvGrpSpPr>
              <a:grpSpLocks/>
            </p:cNvGrpSpPr>
            <p:nvPr/>
          </p:nvGrpSpPr>
          <p:grpSpPr bwMode="auto">
            <a:xfrm>
              <a:off x="2551" y="2090"/>
              <a:ext cx="1721" cy="992"/>
              <a:chOff x="2551" y="2090"/>
              <a:chExt cx="1721" cy="992"/>
            </a:xfrm>
          </p:grpSpPr>
          <p:sp>
            <p:nvSpPr>
              <p:cNvPr id="6281" name="Rectangle 237"/>
              <p:cNvSpPr>
                <a:spLocks noChangeArrowheads="1"/>
              </p:cNvSpPr>
              <p:nvPr/>
            </p:nvSpPr>
            <p:spPr bwMode="auto">
              <a:xfrm>
                <a:off x="2918" y="2407"/>
                <a:ext cx="101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defRPr/>
                </a:pPr>
                <a:r>
                  <a:rPr lang="ru-RU" b="1" dirty="0">
                    <a:solidFill>
                      <a:schemeClr val="accent2">
                        <a:lumMod val="75000"/>
                      </a:schemeClr>
                    </a:solidFill>
                    <a:latin typeface="Arial Narrow" pitchFamily="34" charset="0"/>
                  </a:rPr>
                  <a:t>Заказы на сырье</a:t>
                </a:r>
              </a:p>
            </p:txBody>
          </p:sp>
          <p:grpSp>
            <p:nvGrpSpPr>
              <p:cNvPr id="6282" name="Group 267"/>
              <p:cNvGrpSpPr>
                <a:grpSpLocks/>
              </p:cNvGrpSpPr>
              <p:nvPr/>
            </p:nvGrpSpPr>
            <p:grpSpPr bwMode="auto">
              <a:xfrm>
                <a:off x="2551" y="2433"/>
                <a:ext cx="335" cy="95"/>
                <a:chOff x="3226" y="2411"/>
                <a:chExt cx="620" cy="144"/>
              </a:xfrm>
            </p:grpSpPr>
            <p:sp>
              <p:nvSpPr>
                <p:cNvPr id="6302" name="Rectangle 268"/>
                <p:cNvSpPr>
                  <a:spLocks noChangeArrowheads="1"/>
                </p:cNvSpPr>
                <p:nvPr/>
              </p:nvSpPr>
              <p:spPr bwMode="auto">
                <a:xfrm>
                  <a:off x="3226" y="2467"/>
                  <a:ext cx="480" cy="32"/>
                </a:xfrm>
                <a:prstGeom prst="rect">
                  <a:avLst/>
                </a:pr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ctr">
                    <a:lnSpc>
                      <a:spcPct val="150000"/>
                    </a:lnSpc>
                    <a:spcBef>
                      <a:spcPct val="50000"/>
                    </a:spcBef>
                    <a:spcAft>
                      <a:spcPct val="50000"/>
                    </a:spcAft>
                  </a:pPr>
                  <a:endParaRPr lang="ru-RU" sz="3600">
                    <a:latin typeface="Arial Narrow" pitchFamily="34" charset="0"/>
                  </a:endParaRPr>
                </a:p>
              </p:txBody>
            </p:sp>
            <p:sp>
              <p:nvSpPr>
                <p:cNvPr id="6303" name="Freeform 269"/>
                <p:cNvSpPr>
                  <a:spLocks/>
                </p:cNvSpPr>
                <p:nvPr/>
              </p:nvSpPr>
              <p:spPr bwMode="auto">
                <a:xfrm>
                  <a:off x="3704" y="2411"/>
                  <a:ext cx="142" cy="144"/>
                </a:xfrm>
                <a:custGeom>
                  <a:avLst/>
                  <a:gdLst>
                    <a:gd name="T0" fmla="*/ 0 w 142"/>
                    <a:gd name="T1" fmla="*/ 144 h 144"/>
                    <a:gd name="T2" fmla="*/ 142 w 142"/>
                    <a:gd name="T3" fmla="*/ 72 h 144"/>
                    <a:gd name="T4" fmla="*/ 0 w 142"/>
                    <a:gd name="T5" fmla="*/ 0 h 144"/>
                    <a:gd name="T6" fmla="*/ 0 w 142"/>
                    <a:gd name="T7" fmla="*/ 144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42"/>
                    <a:gd name="T13" fmla="*/ 0 h 144"/>
                    <a:gd name="T14" fmla="*/ 142 w 142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42" h="144">
                      <a:moveTo>
                        <a:pt x="0" y="144"/>
                      </a:moveTo>
                      <a:lnTo>
                        <a:pt x="142" y="72"/>
                      </a:lnTo>
                      <a:lnTo>
                        <a:pt x="0" y="0"/>
                      </a:lnTo>
                      <a:lnTo>
                        <a:pt x="0" y="144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283" name="Group 374"/>
              <p:cNvGrpSpPr>
                <a:grpSpLocks/>
              </p:cNvGrpSpPr>
              <p:nvPr/>
            </p:nvGrpSpPr>
            <p:grpSpPr bwMode="auto">
              <a:xfrm>
                <a:off x="2551" y="2090"/>
                <a:ext cx="1721" cy="992"/>
                <a:chOff x="2551" y="2090"/>
                <a:chExt cx="1721" cy="992"/>
              </a:xfrm>
            </p:grpSpPr>
            <p:grpSp>
              <p:nvGrpSpPr>
                <p:cNvPr id="6284" name="Group 258"/>
                <p:cNvGrpSpPr>
                  <a:grpSpLocks/>
                </p:cNvGrpSpPr>
                <p:nvPr/>
              </p:nvGrpSpPr>
              <p:grpSpPr bwMode="auto">
                <a:xfrm>
                  <a:off x="2551" y="2915"/>
                  <a:ext cx="335" cy="95"/>
                  <a:chOff x="3226" y="3140"/>
                  <a:chExt cx="620" cy="144"/>
                </a:xfrm>
              </p:grpSpPr>
              <p:sp>
                <p:nvSpPr>
                  <p:cNvPr id="6300" name="Rectangle 259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3196"/>
                    <a:ext cx="480" cy="32"/>
                  </a:xfrm>
                  <a:prstGeom prst="rect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>
                      <a:lnSpc>
                        <a:spcPct val="150000"/>
                      </a:lnSpc>
                      <a:spcBef>
                        <a:spcPct val="50000"/>
                      </a:spcBef>
                      <a:spcAft>
                        <a:spcPct val="50000"/>
                      </a:spcAft>
                    </a:pPr>
                    <a:endParaRPr lang="ru-RU" sz="3600">
                      <a:latin typeface="Arial Narrow" pitchFamily="34" charset="0"/>
                    </a:endParaRPr>
                  </a:p>
                </p:txBody>
              </p:sp>
              <p:sp>
                <p:nvSpPr>
                  <p:cNvPr id="6301" name="Freeform 260"/>
                  <p:cNvSpPr>
                    <a:spLocks/>
                  </p:cNvSpPr>
                  <p:nvPr/>
                </p:nvSpPr>
                <p:spPr bwMode="auto">
                  <a:xfrm>
                    <a:off x="3704" y="3140"/>
                    <a:ext cx="142" cy="144"/>
                  </a:xfrm>
                  <a:custGeom>
                    <a:avLst/>
                    <a:gdLst>
                      <a:gd name="T0" fmla="*/ 0 w 142"/>
                      <a:gd name="T1" fmla="*/ 144 h 144"/>
                      <a:gd name="T2" fmla="*/ 142 w 142"/>
                      <a:gd name="T3" fmla="*/ 71 h 144"/>
                      <a:gd name="T4" fmla="*/ 0 w 142"/>
                      <a:gd name="T5" fmla="*/ 0 h 144"/>
                      <a:gd name="T6" fmla="*/ 0 w 142"/>
                      <a:gd name="T7" fmla="*/ 144 h 144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42"/>
                      <a:gd name="T13" fmla="*/ 0 h 144"/>
                      <a:gd name="T14" fmla="*/ 142 w 142"/>
                      <a:gd name="T15" fmla="*/ 144 h 144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42" h="144">
                        <a:moveTo>
                          <a:pt x="0" y="144"/>
                        </a:moveTo>
                        <a:lnTo>
                          <a:pt x="142" y="71"/>
                        </a:lnTo>
                        <a:lnTo>
                          <a:pt x="0" y="0"/>
                        </a:lnTo>
                        <a:lnTo>
                          <a:pt x="0" y="144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85" name="Group 261"/>
                <p:cNvGrpSpPr>
                  <a:grpSpLocks/>
                </p:cNvGrpSpPr>
                <p:nvPr/>
              </p:nvGrpSpPr>
              <p:grpSpPr bwMode="auto">
                <a:xfrm>
                  <a:off x="2551" y="2761"/>
                  <a:ext cx="335" cy="95"/>
                  <a:chOff x="3226" y="2907"/>
                  <a:chExt cx="620" cy="144"/>
                </a:xfrm>
              </p:grpSpPr>
              <p:sp>
                <p:nvSpPr>
                  <p:cNvPr id="6298" name="Rectangle 262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963"/>
                    <a:ext cx="480" cy="32"/>
                  </a:xfrm>
                  <a:prstGeom prst="rect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>
                      <a:lnSpc>
                        <a:spcPct val="150000"/>
                      </a:lnSpc>
                      <a:spcBef>
                        <a:spcPct val="50000"/>
                      </a:spcBef>
                      <a:spcAft>
                        <a:spcPct val="50000"/>
                      </a:spcAft>
                    </a:pPr>
                    <a:endParaRPr lang="ru-RU" sz="3600">
                      <a:latin typeface="Arial Narrow" pitchFamily="34" charset="0"/>
                    </a:endParaRPr>
                  </a:p>
                </p:txBody>
              </p:sp>
              <p:sp>
                <p:nvSpPr>
                  <p:cNvPr id="6299" name="Freeform 263"/>
                  <p:cNvSpPr>
                    <a:spLocks/>
                  </p:cNvSpPr>
                  <p:nvPr/>
                </p:nvSpPr>
                <p:spPr bwMode="auto">
                  <a:xfrm>
                    <a:off x="3704" y="2907"/>
                    <a:ext cx="142" cy="144"/>
                  </a:xfrm>
                  <a:custGeom>
                    <a:avLst/>
                    <a:gdLst>
                      <a:gd name="T0" fmla="*/ 0 w 142"/>
                      <a:gd name="T1" fmla="*/ 144 h 144"/>
                      <a:gd name="T2" fmla="*/ 142 w 142"/>
                      <a:gd name="T3" fmla="*/ 73 h 144"/>
                      <a:gd name="T4" fmla="*/ 0 w 142"/>
                      <a:gd name="T5" fmla="*/ 0 h 144"/>
                      <a:gd name="T6" fmla="*/ 0 w 142"/>
                      <a:gd name="T7" fmla="*/ 144 h 144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42"/>
                      <a:gd name="T13" fmla="*/ 0 h 144"/>
                      <a:gd name="T14" fmla="*/ 142 w 142"/>
                      <a:gd name="T15" fmla="*/ 144 h 144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42" h="144">
                        <a:moveTo>
                          <a:pt x="0" y="144"/>
                        </a:moveTo>
                        <a:lnTo>
                          <a:pt x="142" y="73"/>
                        </a:lnTo>
                        <a:lnTo>
                          <a:pt x="0" y="0"/>
                        </a:lnTo>
                        <a:lnTo>
                          <a:pt x="0" y="144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86" name="Group 270"/>
                <p:cNvGrpSpPr>
                  <a:grpSpLocks/>
                </p:cNvGrpSpPr>
                <p:nvPr/>
              </p:nvGrpSpPr>
              <p:grpSpPr bwMode="auto">
                <a:xfrm>
                  <a:off x="2551" y="2279"/>
                  <a:ext cx="335" cy="95"/>
                  <a:chOff x="3226" y="2177"/>
                  <a:chExt cx="620" cy="144"/>
                </a:xfrm>
              </p:grpSpPr>
              <p:sp>
                <p:nvSpPr>
                  <p:cNvPr id="6296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3226" y="2233"/>
                    <a:ext cx="479" cy="32"/>
                  </a:xfrm>
                  <a:prstGeom prst="rect">
                    <a:avLst/>
                  </a:pr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>
                      <a:lnSpc>
                        <a:spcPct val="150000"/>
                      </a:lnSpc>
                      <a:spcBef>
                        <a:spcPct val="50000"/>
                      </a:spcBef>
                      <a:spcAft>
                        <a:spcPct val="50000"/>
                      </a:spcAft>
                    </a:pPr>
                    <a:endParaRPr lang="ru-RU" sz="3600">
                      <a:latin typeface="Arial Narrow" pitchFamily="34" charset="0"/>
                    </a:endParaRPr>
                  </a:p>
                </p:txBody>
              </p:sp>
              <p:sp>
                <p:nvSpPr>
                  <p:cNvPr id="6297" name="Freeform 272"/>
                  <p:cNvSpPr>
                    <a:spLocks/>
                  </p:cNvSpPr>
                  <p:nvPr/>
                </p:nvSpPr>
                <p:spPr bwMode="auto">
                  <a:xfrm>
                    <a:off x="3702" y="2177"/>
                    <a:ext cx="144" cy="144"/>
                  </a:xfrm>
                  <a:custGeom>
                    <a:avLst/>
                    <a:gdLst>
                      <a:gd name="T0" fmla="*/ 0 w 144"/>
                      <a:gd name="T1" fmla="*/ 144 h 144"/>
                      <a:gd name="T2" fmla="*/ 144 w 144"/>
                      <a:gd name="T3" fmla="*/ 71 h 144"/>
                      <a:gd name="T4" fmla="*/ 0 w 144"/>
                      <a:gd name="T5" fmla="*/ 0 h 144"/>
                      <a:gd name="T6" fmla="*/ 0 w 144"/>
                      <a:gd name="T7" fmla="*/ 144 h 144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44"/>
                      <a:gd name="T13" fmla="*/ 0 h 144"/>
                      <a:gd name="T14" fmla="*/ 144 w 144"/>
                      <a:gd name="T15" fmla="*/ 144 h 144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44" h="144">
                        <a:moveTo>
                          <a:pt x="0" y="144"/>
                        </a:moveTo>
                        <a:lnTo>
                          <a:pt x="144" y="71"/>
                        </a:lnTo>
                        <a:lnTo>
                          <a:pt x="0" y="0"/>
                        </a:lnTo>
                        <a:lnTo>
                          <a:pt x="0" y="144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287" name="Group 373"/>
                <p:cNvGrpSpPr>
                  <a:grpSpLocks/>
                </p:cNvGrpSpPr>
                <p:nvPr/>
              </p:nvGrpSpPr>
              <p:grpSpPr bwMode="auto">
                <a:xfrm>
                  <a:off x="2551" y="2090"/>
                  <a:ext cx="1721" cy="992"/>
                  <a:chOff x="2551" y="2090"/>
                  <a:chExt cx="1721" cy="992"/>
                </a:xfrm>
              </p:grpSpPr>
              <p:sp>
                <p:nvSpPr>
                  <p:cNvPr id="6288" name="Rectangle 226"/>
                  <p:cNvSpPr>
                    <a:spLocks noChangeArrowheads="1"/>
                  </p:cNvSpPr>
                  <p:nvPr/>
                </p:nvSpPr>
                <p:spPr bwMode="auto">
                  <a:xfrm>
                    <a:off x="2929" y="2909"/>
                    <a:ext cx="556" cy="17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eaLnBrk="0" hangingPunct="0">
                      <a:defRPr/>
                    </a:pPr>
                    <a:r>
                      <a:rPr lang="ru-RU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pitchFamily="34" charset="0"/>
                      </a:rPr>
                      <a:t>Прибыль</a:t>
                    </a:r>
                  </a:p>
                </p:txBody>
              </p:sp>
              <p:sp>
                <p:nvSpPr>
                  <p:cNvPr id="6289" name="Rectangle 232"/>
                  <p:cNvSpPr>
                    <a:spLocks noChangeArrowheads="1"/>
                  </p:cNvSpPr>
                  <p:nvPr/>
                </p:nvSpPr>
                <p:spPr bwMode="auto">
                  <a:xfrm>
                    <a:off x="2907" y="2090"/>
                    <a:ext cx="644" cy="17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eaLnBrk="0" hangingPunct="0">
                      <a:defRPr/>
                    </a:pPr>
                    <a:r>
                      <a:rPr lang="ru-RU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pitchFamily="34" charset="0"/>
                      </a:rPr>
                      <a:t>Продукция</a:t>
                    </a:r>
                  </a:p>
                </p:txBody>
              </p:sp>
              <p:sp>
                <p:nvSpPr>
                  <p:cNvPr id="6290" name="Rectangle 234"/>
                  <p:cNvSpPr>
                    <a:spLocks noChangeArrowheads="1"/>
                  </p:cNvSpPr>
                  <p:nvPr/>
                </p:nvSpPr>
                <p:spPr bwMode="auto">
                  <a:xfrm>
                    <a:off x="2908" y="2248"/>
                    <a:ext cx="498" cy="17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eaLnBrk="0" hangingPunct="0">
                      <a:defRPr/>
                    </a:pPr>
                    <a:r>
                      <a:rPr lang="ru-RU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pitchFamily="34" charset="0"/>
                      </a:rPr>
                      <a:t>Реклама</a:t>
                    </a:r>
                  </a:p>
                </p:txBody>
              </p:sp>
              <p:sp>
                <p:nvSpPr>
                  <p:cNvPr id="6291" name="Rectangle 240"/>
                  <p:cNvSpPr>
                    <a:spLocks noChangeArrowheads="1"/>
                  </p:cNvSpPr>
                  <p:nvPr/>
                </p:nvSpPr>
                <p:spPr bwMode="auto">
                  <a:xfrm>
                    <a:off x="2914" y="2577"/>
                    <a:ext cx="1344" cy="1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eaLnBrk="0" hangingPunct="0">
                      <a:defRPr/>
                    </a:pPr>
                    <a:r>
                      <a:rPr lang="ru-RU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pitchFamily="34" charset="0"/>
                      </a:rPr>
                      <a:t>Отходы производства</a:t>
                    </a:r>
                  </a:p>
                </p:txBody>
              </p:sp>
              <p:sp>
                <p:nvSpPr>
                  <p:cNvPr id="6292" name="Rectangle 243"/>
                  <p:cNvSpPr>
                    <a:spLocks noChangeArrowheads="1"/>
                  </p:cNvSpPr>
                  <p:nvPr/>
                </p:nvSpPr>
                <p:spPr bwMode="auto">
                  <a:xfrm>
                    <a:off x="2921" y="2794"/>
                    <a:ext cx="1351" cy="12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eaLnBrk="0" hangingPunct="0">
                      <a:lnSpc>
                        <a:spcPct val="70000"/>
                      </a:lnSpc>
                      <a:defRPr/>
                    </a:pPr>
                    <a:r>
                      <a:rPr lang="ru-RU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pitchFamily="34" charset="0"/>
                      </a:rPr>
                      <a:t>Обеспечение качества</a:t>
                    </a:r>
                  </a:p>
                </p:txBody>
              </p:sp>
              <p:grpSp>
                <p:nvGrpSpPr>
                  <p:cNvPr id="6293" name="Group 273"/>
                  <p:cNvGrpSpPr>
                    <a:grpSpLocks/>
                  </p:cNvGrpSpPr>
                  <p:nvPr/>
                </p:nvGrpSpPr>
                <p:grpSpPr bwMode="auto">
                  <a:xfrm>
                    <a:off x="2551" y="2125"/>
                    <a:ext cx="335" cy="95"/>
                    <a:chOff x="3226" y="1944"/>
                    <a:chExt cx="620" cy="144"/>
                  </a:xfrm>
                </p:grpSpPr>
                <p:sp>
                  <p:nvSpPr>
                    <p:cNvPr id="6294" name="Rectangle 2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26" y="2000"/>
                      <a:ext cx="480" cy="32"/>
                    </a:xfrm>
                    <a:prstGeom prst="rect">
                      <a:avLst/>
                    </a:prstGeom>
                    <a:solidFill>
                      <a:srgbClr val="0000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</a:pPr>
                      <a:endParaRPr lang="ru-RU" sz="3600">
                        <a:latin typeface="Arial Narrow" pitchFamily="34" charset="0"/>
                      </a:endParaRPr>
                    </a:p>
                  </p:txBody>
                </p:sp>
                <p:sp>
                  <p:nvSpPr>
                    <p:cNvPr id="6295" name="Freeform 275"/>
                    <p:cNvSpPr>
                      <a:spLocks/>
                    </p:cNvSpPr>
                    <p:nvPr/>
                  </p:nvSpPr>
                  <p:spPr bwMode="auto">
                    <a:xfrm>
                      <a:off x="3704" y="1944"/>
                      <a:ext cx="142" cy="144"/>
                    </a:xfrm>
                    <a:custGeom>
                      <a:avLst/>
                      <a:gdLst>
                        <a:gd name="T0" fmla="*/ 0 w 142"/>
                        <a:gd name="T1" fmla="*/ 144 h 144"/>
                        <a:gd name="T2" fmla="*/ 142 w 142"/>
                        <a:gd name="T3" fmla="*/ 73 h 144"/>
                        <a:gd name="T4" fmla="*/ 0 w 142"/>
                        <a:gd name="T5" fmla="*/ 0 h 144"/>
                        <a:gd name="T6" fmla="*/ 0 w 142"/>
                        <a:gd name="T7" fmla="*/ 144 h 144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42"/>
                        <a:gd name="T13" fmla="*/ 0 h 144"/>
                        <a:gd name="T14" fmla="*/ 142 w 142"/>
                        <a:gd name="T15" fmla="*/ 144 h 144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42" h="144">
                          <a:moveTo>
                            <a:pt x="0" y="144"/>
                          </a:moveTo>
                          <a:lnTo>
                            <a:pt x="142" y="73"/>
                          </a:lnTo>
                          <a:lnTo>
                            <a:pt x="0" y="0"/>
                          </a:lnTo>
                          <a:lnTo>
                            <a:pt x="0" y="144"/>
                          </a:lnTo>
                          <a:close/>
                        </a:path>
                      </a:pathLst>
                    </a:custGeom>
                    <a:solidFill>
                      <a:srgbClr val="0000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1401" name="Group 377"/>
          <p:cNvGrpSpPr>
            <a:grpSpLocks/>
          </p:cNvGrpSpPr>
          <p:nvPr/>
        </p:nvGrpSpPr>
        <p:grpSpPr bwMode="auto">
          <a:xfrm>
            <a:off x="1692275" y="2492375"/>
            <a:ext cx="1543050" cy="747713"/>
            <a:chOff x="1066" y="1570"/>
            <a:chExt cx="972" cy="471"/>
          </a:xfrm>
        </p:grpSpPr>
        <p:sp>
          <p:nvSpPr>
            <p:cNvPr id="6275" name="Rectangle 245"/>
            <p:cNvSpPr>
              <a:spLocks noChangeArrowheads="1"/>
            </p:cNvSpPr>
            <p:nvPr/>
          </p:nvSpPr>
          <p:spPr bwMode="auto">
            <a:xfrm>
              <a:off x="1066" y="1570"/>
              <a:ext cx="97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ru-RU" sz="1600" b="1" dirty="0">
                  <a:solidFill>
                    <a:schemeClr val="accent2">
                      <a:lumMod val="75000"/>
                    </a:schemeClr>
                  </a:solidFill>
                  <a:latin typeface="Arial Narrow" pitchFamily="34" charset="0"/>
                </a:rPr>
                <a:t>Законодательство</a:t>
              </a:r>
            </a:p>
          </p:txBody>
        </p:sp>
        <p:grpSp>
          <p:nvGrpSpPr>
            <p:cNvPr id="6276" name="Group 276"/>
            <p:cNvGrpSpPr>
              <a:grpSpLocks/>
            </p:cNvGrpSpPr>
            <p:nvPr/>
          </p:nvGrpSpPr>
          <p:grpSpPr bwMode="auto">
            <a:xfrm>
              <a:off x="1692" y="1724"/>
              <a:ext cx="93" cy="317"/>
              <a:chOff x="1660" y="1081"/>
              <a:chExt cx="144" cy="737"/>
            </a:xfrm>
          </p:grpSpPr>
          <p:sp>
            <p:nvSpPr>
              <p:cNvPr id="6277" name="Rectangle 277"/>
              <p:cNvSpPr>
                <a:spLocks noChangeArrowheads="1"/>
              </p:cNvSpPr>
              <p:nvPr/>
            </p:nvSpPr>
            <p:spPr bwMode="auto">
              <a:xfrm>
                <a:off x="1716" y="1081"/>
                <a:ext cx="32" cy="59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6278" name="Freeform 278"/>
              <p:cNvSpPr>
                <a:spLocks/>
              </p:cNvSpPr>
              <p:nvPr/>
            </p:nvSpPr>
            <p:spPr bwMode="auto">
              <a:xfrm>
                <a:off x="1660" y="1674"/>
                <a:ext cx="144" cy="144"/>
              </a:xfrm>
              <a:custGeom>
                <a:avLst/>
                <a:gdLst>
                  <a:gd name="T0" fmla="*/ 0 w 144"/>
                  <a:gd name="T1" fmla="*/ 0 h 144"/>
                  <a:gd name="T2" fmla="*/ 71 w 144"/>
                  <a:gd name="T3" fmla="*/ 144 h 144"/>
                  <a:gd name="T4" fmla="*/ 144 w 144"/>
                  <a:gd name="T5" fmla="*/ 0 h 144"/>
                  <a:gd name="T6" fmla="*/ 0 w 144"/>
                  <a:gd name="T7" fmla="*/ 0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144"/>
                  <a:gd name="T14" fmla="*/ 144 w 144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144">
                    <a:moveTo>
                      <a:pt x="0" y="0"/>
                    </a:moveTo>
                    <a:lnTo>
                      <a:pt x="71" y="144"/>
                    </a:lnTo>
                    <a:lnTo>
                      <a:pt x="14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402" name="Group 378"/>
          <p:cNvGrpSpPr>
            <a:grpSpLocks/>
          </p:cNvGrpSpPr>
          <p:nvPr/>
        </p:nvGrpSpPr>
        <p:grpSpPr bwMode="auto">
          <a:xfrm>
            <a:off x="3221038" y="2419350"/>
            <a:ext cx="2200275" cy="820738"/>
            <a:chOff x="2029" y="1524"/>
            <a:chExt cx="1386" cy="517"/>
          </a:xfrm>
        </p:grpSpPr>
        <p:sp>
          <p:nvSpPr>
            <p:cNvPr id="6271" name="Rectangle 247"/>
            <p:cNvSpPr>
              <a:spLocks noChangeArrowheads="1"/>
            </p:cNvSpPr>
            <p:nvPr/>
          </p:nvSpPr>
          <p:spPr bwMode="auto">
            <a:xfrm>
              <a:off x="2114" y="1524"/>
              <a:ext cx="1301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ru-RU" sz="1600" b="1" dirty="0">
                  <a:solidFill>
                    <a:schemeClr val="accent2">
                      <a:lumMod val="75000"/>
                    </a:schemeClr>
                  </a:solidFill>
                  <a:latin typeface="Arial Narrow" pitchFamily="34" charset="0"/>
                </a:rPr>
                <a:t>Стандарты, технические</a:t>
              </a:r>
            </a:p>
            <a:p>
              <a:pPr eaLnBrk="0" hangingPunct="0">
                <a:defRPr/>
              </a:pPr>
              <a:r>
                <a:rPr lang="ru-RU" sz="1600" b="1" dirty="0">
                  <a:solidFill>
                    <a:schemeClr val="accent2">
                      <a:lumMod val="75000"/>
                    </a:schemeClr>
                  </a:solidFill>
                  <a:latin typeface="Arial Narrow" pitchFamily="34" charset="0"/>
                </a:rPr>
                <a:t>условия и т.п.</a:t>
              </a:r>
            </a:p>
          </p:txBody>
        </p:sp>
        <p:grpSp>
          <p:nvGrpSpPr>
            <p:cNvPr id="6272" name="Group 279"/>
            <p:cNvGrpSpPr>
              <a:grpSpLocks/>
            </p:cNvGrpSpPr>
            <p:nvPr/>
          </p:nvGrpSpPr>
          <p:grpSpPr bwMode="auto">
            <a:xfrm>
              <a:off x="2029" y="1724"/>
              <a:ext cx="77" cy="317"/>
              <a:chOff x="2338" y="1308"/>
              <a:chExt cx="144" cy="510"/>
            </a:xfrm>
          </p:grpSpPr>
          <p:sp>
            <p:nvSpPr>
              <p:cNvPr id="6273" name="Rectangle 280"/>
              <p:cNvSpPr>
                <a:spLocks noChangeArrowheads="1"/>
              </p:cNvSpPr>
              <p:nvPr/>
            </p:nvSpPr>
            <p:spPr bwMode="auto">
              <a:xfrm>
                <a:off x="2394" y="1308"/>
                <a:ext cx="32" cy="36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6274" name="Freeform 281"/>
              <p:cNvSpPr>
                <a:spLocks/>
              </p:cNvSpPr>
              <p:nvPr/>
            </p:nvSpPr>
            <p:spPr bwMode="auto">
              <a:xfrm>
                <a:off x="2338" y="1674"/>
                <a:ext cx="144" cy="144"/>
              </a:xfrm>
              <a:custGeom>
                <a:avLst/>
                <a:gdLst>
                  <a:gd name="T0" fmla="*/ 0 w 144"/>
                  <a:gd name="T1" fmla="*/ 0 h 144"/>
                  <a:gd name="T2" fmla="*/ 71 w 144"/>
                  <a:gd name="T3" fmla="*/ 144 h 144"/>
                  <a:gd name="T4" fmla="*/ 144 w 144"/>
                  <a:gd name="T5" fmla="*/ 0 h 144"/>
                  <a:gd name="T6" fmla="*/ 0 w 144"/>
                  <a:gd name="T7" fmla="*/ 0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144"/>
                  <a:gd name="T14" fmla="*/ 144 w 144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144">
                    <a:moveTo>
                      <a:pt x="0" y="0"/>
                    </a:moveTo>
                    <a:lnTo>
                      <a:pt x="71" y="144"/>
                    </a:lnTo>
                    <a:lnTo>
                      <a:pt x="14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393" name="Group 369"/>
          <p:cNvGrpSpPr>
            <a:grpSpLocks/>
          </p:cNvGrpSpPr>
          <p:nvPr/>
        </p:nvGrpSpPr>
        <p:grpSpPr bwMode="auto">
          <a:xfrm>
            <a:off x="1187450" y="4306888"/>
            <a:ext cx="1565275" cy="679450"/>
            <a:chOff x="748" y="2713"/>
            <a:chExt cx="986" cy="428"/>
          </a:xfrm>
        </p:grpSpPr>
        <p:grpSp>
          <p:nvGrpSpPr>
            <p:cNvPr id="6267" name="Group 285"/>
            <p:cNvGrpSpPr>
              <a:grpSpLocks/>
            </p:cNvGrpSpPr>
            <p:nvPr/>
          </p:nvGrpSpPr>
          <p:grpSpPr bwMode="auto">
            <a:xfrm>
              <a:off x="1069" y="2713"/>
              <a:ext cx="545" cy="95"/>
              <a:chOff x="475" y="2834"/>
              <a:chExt cx="1012" cy="144"/>
            </a:xfrm>
          </p:grpSpPr>
          <p:sp>
            <p:nvSpPr>
              <p:cNvPr id="6269" name="Rectangle 286"/>
              <p:cNvSpPr>
                <a:spLocks noChangeArrowheads="1"/>
              </p:cNvSpPr>
              <p:nvPr/>
            </p:nvSpPr>
            <p:spPr bwMode="auto">
              <a:xfrm>
                <a:off x="475" y="2890"/>
                <a:ext cx="870" cy="32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6270" name="Freeform 287"/>
              <p:cNvSpPr>
                <a:spLocks/>
              </p:cNvSpPr>
              <p:nvPr/>
            </p:nvSpPr>
            <p:spPr bwMode="auto">
              <a:xfrm>
                <a:off x="1343" y="2834"/>
                <a:ext cx="144" cy="144"/>
              </a:xfrm>
              <a:custGeom>
                <a:avLst/>
                <a:gdLst>
                  <a:gd name="T0" fmla="*/ 0 w 144"/>
                  <a:gd name="T1" fmla="*/ 144 h 144"/>
                  <a:gd name="T2" fmla="*/ 144 w 144"/>
                  <a:gd name="T3" fmla="*/ 72 h 144"/>
                  <a:gd name="T4" fmla="*/ 0 w 144"/>
                  <a:gd name="T5" fmla="*/ 0 h 144"/>
                  <a:gd name="T6" fmla="*/ 0 w 144"/>
                  <a:gd name="T7" fmla="*/ 144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144"/>
                  <a:gd name="T14" fmla="*/ 144 w 144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144">
                    <a:moveTo>
                      <a:pt x="0" y="144"/>
                    </a:moveTo>
                    <a:lnTo>
                      <a:pt x="144" y="72"/>
                    </a:lnTo>
                    <a:lnTo>
                      <a:pt x="0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268" name="Rectangle 288"/>
            <p:cNvSpPr>
              <a:spLocks noChangeArrowheads="1"/>
            </p:cNvSpPr>
            <p:nvPr/>
          </p:nvSpPr>
          <p:spPr bwMode="auto">
            <a:xfrm>
              <a:off x="748" y="2795"/>
              <a:ext cx="98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ru-RU" b="1" dirty="0">
                  <a:solidFill>
                    <a:schemeClr val="accent2">
                      <a:lumMod val="75000"/>
                    </a:schemeClr>
                  </a:solidFill>
                  <a:latin typeface="Arial Narrow" pitchFamily="34" charset="0"/>
                </a:rPr>
                <a:t>Материалы и</a:t>
              </a:r>
              <a:endParaRPr lang="ru-RU" b="1" dirty="0">
                <a:solidFill>
                  <a:schemeClr val="accent2">
                    <a:lumMod val="75000"/>
                  </a:schemeClr>
                </a:solidFill>
              </a:endParaRPr>
            </a:p>
            <a:p>
              <a:pPr eaLnBrk="0" hangingPunct="0">
                <a:defRPr/>
              </a:pPr>
              <a:r>
                <a:rPr lang="ru-RU" b="1" dirty="0">
                  <a:solidFill>
                    <a:schemeClr val="accent2">
                      <a:lumMod val="75000"/>
                    </a:schemeClr>
                  </a:solidFill>
                  <a:latin typeface="Arial Narrow" pitchFamily="34" charset="0"/>
                </a:rPr>
                <a:t>комплектующие </a:t>
              </a:r>
            </a:p>
          </p:txBody>
        </p:sp>
      </p:grpSp>
      <p:sp>
        <p:nvSpPr>
          <p:cNvPr id="6176" name="Rectangle 290"/>
          <p:cNvSpPr>
            <a:spLocks noChangeArrowheads="1"/>
          </p:cNvSpPr>
          <p:nvPr/>
        </p:nvSpPr>
        <p:spPr bwMode="auto">
          <a:xfrm>
            <a:off x="2486025" y="4640263"/>
            <a:ext cx="50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sz="1600" b="1">
                <a:latin typeface="Times New Roman" pitchFamily="18" charset="0"/>
              </a:rPr>
              <a:t> </a:t>
            </a:r>
            <a:endParaRPr lang="ru-RU" sz="2400" b="1">
              <a:latin typeface="Times New Roman" pitchFamily="18" charset="0"/>
            </a:endParaRPr>
          </a:p>
        </p:txBody>
      </p:sp>
      <p:grpSp>
        <p:nvGrpSpPr>
          <p:cNvPr id="1395" name="Group 371"/>
          <p:cNvGrpSpPr>
            <a:grpSpLocks/>
          </p:cNvGrpSpPr>
          <p:nvPr/>
        </p:nvGrpSpPr>
        <p:grpSpPr bwMode="auto">
          <a:xfrm>
            <a:off x="2843213" y="4873625"/>
            <a:ext cx="806450" cy="744538"/>
            <a:chOff x="1791" y="3070"/>
            <a:chExt cx="508" cy="469"/>
          </a:xfrm>
        </p:grpSpPr>
        <p:sp>
          <p:nvSpPr>
            <p:cNvPr id="6263" name="Rectangle 229"/>
            <p:cNvSpPr>
              <a:spLocks noChangeArrowheads="1"/>
            </p:cNvSpPr>
            <p:nvPr/>
          </p:nvSpPr>
          <p:spPr bwMode="auto">
            <a:xfrm>
              <a:off x="1791" y="3385"/>
              <a:ext cx="50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ru-RU" sz="1600" b="1" dirty="0">
                  <a:solidFill>
                    <a:schemeClr val="accent2">
                      <a:lumMod val="75000"/>
                    </a:schemeClr>
                  </a:solidFill>
                  <a:latin typeface="Arial Narrow" pitchFamily="34" charset="0"/>
                </a:rPr>
                <a:t>Персонал</a:t>
              </a:r>
            </a:p>
          </p:txBody>
        </p:sp>
        <p:grpSp>
          <p:nvGrpSpPr>
            <p:cNvPr id="6264" name="Group 291"/>
            <p:cNvGrpSpPr>
              <a:grpSpLocks/>
            </p:cNvGrpSpPr>
            <p:nvPr/>
          </p:nvGrpSpPr>
          <p:grpSpPr bwMode="auto">
            <a:xfrm>
              <a:off x="2054" y="3070"/>
              <a:ext cx="81" cy="299"/>
              <a:chOff x="1637" y="3387"/>
              <a:chExt cx="144" cy="624"/>
            </a:xfrm>
          </p:grpSpPr>
          <p:sp>
            <p:nvSpPr>
              <p:cNvPr id="6265" name="Rectangle 292"/>
              <p:cNvSpPr>
                <a:spLocks noChangeArrowheads="1"/>
              </p:cNvSpPr>
              <p:nvPr/>
            </p:nvSpPr>
            <p:spPr bwMode="auto">
              <a:xfrm>
                <a:off x="1693" y="3527"/>
                <a:ext cx="32" cy="48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6266" name="Freeform 293"/>
              <p:cNvSpPr>
                <a:spLocks/>
              </p:cNvSpPr>
              <p:nvPr/>
            </p:nvSpPr>
            <p:spPr bwMode="auto">
              <a:xfrm>
                <a:off x="1637" y="3387"/>
                <a:ext cx="144" cy="144"/>
              </a:xfrm>
              <a:custGeom>
                <a:avLst/>
                <a:gdLst>
                  <a:gd name="T0" fmla="*/ 144 w 144"/>
                  <a:gd name="T1" fmla="*/ 144 h 144"/>
                  <a:gd name="T2" fmla="*/ 72 w 144"/>
                  <a:gd name="T3" fmla="*/ 0 h 144"/>
                  <a:gd name="T4" fmla="*/ 0 w 144"/>
                  <a:gd name="T5" fmla="*/ 144 h 144"/>
                  <a:gd name="T6" fmla="*/ 144 w 144"/>
                  <a:gd name="T7" fmla="*/ 144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144"/>
                  <a:gd name="T14" fmla="*/ 144 w 144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144">
                    <a:moveTo>
                      <a:pt x="144" y="144"/>
                    </a:moveTo>
                    <a:lnTo>
                      <a:pt x="72" y="0"/>
                    </a:lnTo>
                    <a:lnTo>
                      <a:pt x="0" y="144"/>
                    </a:lnTo>
                    <a:lnTo>
                      <a:pt x="144" y="144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396" name="Group 372"/>
          <p:cNvGrpSpPr>
            <a:grpSpLocks/>
          </p:cNvGrpSpPr>
          <p:nvPr/>
        </p:nvGrpSpPr>
        <p:grpSpPr bwMode="auto">
          <a:xfrm>
            <a:off x="3492500" y="4870450"/>
            <a:ext cx="779463" cy="531813"/>
            <a:chOff x="2200" y="3068"/>
            <a:chExt cx="491" cy="335"/>
          </a:xfrm>
        </p:grpSpPr>
        <p:sp>
          <p:nvSpPr>
            <p:cNvPr id="6259" name="Rectangle 228"/>
            <p:cNvSpPr>
              <a:spLocks noChangeArrowheads="1"/>
            </p:cNvSpPr>
            <p:nvPr/>
          </p:nvSpPr>
          <p:spPr bwMode="auto">
            <a:xfrm>
              <a:off x="2200" y="3249"/>
              <a:ext cx="49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ru-RU" sz="1600" b="1" dirty="0">
                  <a:solidFill>
                    <a:schemeClr val="accent2">
                      <a:lumMod val="75000"/>
                    </a:schemeClr>
                  </a:solidFill>
                  <a:latin typeface="Arial Narrow" pitchFamily="34" charset="0"/>
                </a:rPr>
                <a:t>Финансы</a:t>
              </a:r>
            </a:p>
          </p:txBody>
        </p:sp>
        <p:grpSp>
          <p:nvGrpSpPr>
            <p:cNvPr id="6260" name="Group 294"/>
            <p:cNvGrpSpPr>
              <a:grpSpLocks/>
            </p:cNvGrpSpPr>
            <p:nvPr/>
          </p:nvGrpSpPr>
          <p:grpSpPr bwMode="auto">
            <a:xfrm>
              <a:off x="2388" y="3068"/>
              <a:ext cx="80" cy="299"/>
              <a:chOff x="1637" y="3387"/>
              <a:chExt cx="144" cy="624"/>
            </a:xfrm>
          </p:grpSpPr>
          <p:sp>
            <p:nvSpPr>
              <p:cNvPr id="6261" name="Rectangle 295"/>
              <p:cNvSpPr>
                <a:spLocks noChangeArrowheads="1"/>
              </p:cNvSpPr>
              <p:nvPr/>
            </p:nvSpPr>
            <p:spPr bwMode="auto">
              <a:xfrm>
                <a:off x="1693" y="3527"/>
                <a:ext cx="32" cy="484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6262" name="Freeform 296"/>
              <p:cNvSpPr>
                <a:spLocks/>
              </p:cNvSpPr>
              <p:nvPr/>
            </p:nvSpPr>
            <p:spPr bwMode="auto">
              <a:xfrm>
                <a:off x="1637" y="3387"/>
                <a:ext cx="144" cy="144"/>
              </a:xfrm>
              <a:custGeom>
                <a:avLst/>
                <a:gdLst>
                  <a:gd name="T0" fmla="*/ 144 w 144"/>
                  <a:gd name="T1" fmla="*/ 144 h 144"/>
                  <a:gd name="T2" fmla="*/ 72 w 144"/>
                  <a:gd name="T3" fmla="*/ 0 h 144"/>
                  <a:gd name="T4" fmla="*/ 0 w 144"/>
                  <a:gd name="T5" fmla="*/ 144 h 144"/>
                  <a:gd name="T6" fmla="*/ 144 w 144"/>
                  <a:gd name="T7" fmla="*/ 144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144"/>
                  <a:gd name="T14" fmla="*/ 144 w 144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144">
                    <a:moveTo>
                      <a:pt x="144" y="144"/>
                    </a:moveTo>
                    <a:lnTo>
                      <a:pt x="72" y="0"/>
                    </a:lnTo>
                    <a:lnTo>
                      <a:pt x="0" y="144"/>
                    </a:lnTo>
                    <a:lnTo>
                      <a:pt x="144" y="144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179" name="Oval 298"/>
          <p:cNvSpPr>
            <a:spLocks noChangeArrowheads="1"/>
          </p:cNvSpPr>
          <p:nvPr/>
        </p:nvSpPr>
        <p:spPr bwMode="auto">
          <a:xfrm>
            <a:off x="2019300" y="3151188"/>
            <a:ext cx="127000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80" name="Oval 299"/>
          <p:cNvSpPr>
            <a:spLocks noChangeArrowheads="1"/>
          </p:cNvSpPr>
          <p:nvPr/>
        </p:nvSpPr>
        <p:spPr bwMode="auto">
          <a:xfrm>
            <a:off x="4872038" y="3303588"/>
            <a:ext cx="125412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81" name="Oval 300"/>
          <p:cNvSpPr>
            <a:spLocks noChangeArrowheads="1"/>
          </p:cNvSpPr>
          <p:nvPr/>
        </p:nvSpPr>
        <p:spPr bwMode="auto">
          <a:xfrm>
            <a:off x="3052763" y="3008313"/>
            <a:ext cx="127000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82" name="Oval 301"/>
          <p:cNvSpPr>
            <a:spLocks noChangeArrowheads="1"/>
          </p:cNvSpPr>
          <p:nvPr/>
        </p:nvSpPr>
        <p:spPr bwMode="auto">
          <a:xfrm>
            <a:off x="1825625" y="4097338"/>
            <a:ext cx="125413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83" name="Oval 302"/>
          <p:cNvSpPr>
            <a:spLocks noChangeArrowheads="1"/>
          </p:cNvSpPr>
          <p:nvPr/>
        </p:nvSpPr>
        <p:spPr bwMode="auto">
          <a:xfrm>
            <a:off x="1604963" y="3648075"/>
            <a:ext cx="127000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84" name="Oval 303"/>
          <p:cNvSpPr>
            <a:spLocks noChangeArrowheads="1"/>
          </p:cNvSpPr>
          <p:nvPr/>
        </p:nvSpPr>
        <p:spPr bwMode="auto">
          <a:xfrm>
            <a:off x="2479675" y="3027363"/>
            <a:ext cx="125413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85" name="Oval 304"/>
          <p:cNvSpPr>
            <a:spLocks noChangeArrowheads="1"/>
          </p:cNvSpPr>
          <p:nvPr/>
        </p:nvSpPr>
        <p:spPr bwMode="auto">
          <a:xfrm>
            <a:off x="2814638" y="2711450"/>
            <a:ext cx="125412" cy="1254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86" name="Oval 305"/>
          <p:cNvSpPr>
            <a:spLocks noChangeArrowheads="1"/>
          </p:cNvSpPr>
          <p:nvPr/>
        </p:nvSpPr>
        <p:spPr bwMode="auto">
          <a:xfrm>
            <a:off x="5340350" y="3876675"/>
            <a:ext cx="125413" cy="1254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87" name="Oval 306"/>
          <p:cNvSpPr>
            <a:spLocks noChangeArrowheads="1"/>
          </p:cNvSpPr>
          <p:nvPr/>
        </p:nvSpPr>
        <p:spPr bwMode="auto">
          <a:xfrm>
            <a:off x="2108200" y="3752850"/>
            <a:ext cx="127000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88" name="Oval 307"/>
          <p:cNvSpPr>
            <a:spLocks noChangeArrowheads="1"/>
          </p:cNvSpPr>
          <p:nvPr/>
        </p:nvSpPr>
        <p:spPr bwMode="auto">
          <a:xfrm>
            <a:off x="2046288" y="4356100"/>
            <a:ext cx="125412" cy="1222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89" name="Oval 308"/>
          <p:cNvSpPr>
            <a:spLocks noChangeArrowheads="1"/>
          </p:cNvSpPr>
          <p:nvPr/>
        </p:nvSpPr>
        <p:spPr bwMode="auto">
          <a:xfrm>
            <a:off x="2373313" y="3419475"/>
            <a:ext cx="127000" cy="1222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90" name="Oval 309"/>
          <p:cNvSpPr>
            <a:spLocks noChangeArrowheads="1"/>
          </p:cNvSpPr>
          <p:nvPr/>
        </p:nvSpPr>
        <p:spPr bwMode="auto">
          <a:xfrm>
            <a:off x="3114675" y="3400425"/>
            <a:ext cx="125413" cy="1222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91" name="Oval 310"/>
          <p:cNvSpPr>
            <a:spLocks noChangeArrowheads="1"/>
          </p:cNvSpPr>
          <p:nvPr/>
        </p:nvSpPr>
        <p:spPr bwMode="auto">
          <a:xfrm>
            <a:off x="2462213" y="4086225"/>
            <a:ext cx="125412" cy="1254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92" name="Oval 311"/>
          <p:cNvSpPr>
            <a:spLocks noChangeArrowheads="1"/>
          </p:cNvSpPr>
          <p:nvPr/>
        </p:nvSpPr>
        <p:spPr bwMode="auto">
          <a:xfrm>
            <a:off x="1552575" y="4546600"/>
            <a:ext cx="125413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93" name="Oval 312"/>
          <p:cNvSpPr>
            <a:spLocks noChangeArrowheads="1"/>
          </p:cNvSpPr>
          <p:nvPr/>
        </p:nvSpPr>
        <p:spPr bwMode="auto">
          <a:xfrm>
            <a:off x="3687763" y="3275013"/>
            <a:ext cx="125412" cy="1254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94" name="Oval 313"/>
          <p:cNvSpPr>
            <a:spLocks noChangeArrowheads="1"/>
          </p:cNvSpPr>
          <p:nvPr/>
        </p:nvSpPr>
        <p:spPr bwMode="auto">
          <a:xfrm>
            <a:off x="2708275" y="3294063"/>
            <a:ext cx="127000" cy="12541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95" name="Oval 314"/>
          <p:cNvSpPr>
            <a:spLocks noChangeArrowheads="1"/>
          </p:cNvSpPr>
          <p:nvPr/>
        </p:nvSpPr>
        <p:spPr bwMode="auto">
          <a:xfrm>
            <a:off x="2619375" y="3733800"/>
            <a:ext cx="127000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96" name="Oval 315"/>
          <p:cNvSpPr>
            <a:spLocks noChangeArrowheads="1"/>
          </p:cNvSpPr>
          <p:nvPr/>
        </p:nvSpPr>
        <p:spPr bwMode="auto">
          <a:xfrm>
            <a:off x="3732213" y="2816225"/>
            <a:ext cx="127000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97" name="Oval 316"/>
          <p:cNvSpPr>
            <a:spLocks noChangeArrowheads="1"/>
          </p:cNvSpPr>
          <p:nvPr/>
        </p:nvSpPr>
        <p:spPr bwMode="auto">
          <a:xfrm>
            <a:off x="2840038" y="4106863"/>
            <a:ext cx="127000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98" name="Oval 317"/>
          <p:cNvSpPr>
            <a:spLocks noChangeArrowheads="1"/>
          </p:cNvSpPr>
          <p:nvPr/>
        </p:nvSpPr>
        <p:spPr bwMode="auto">
          <a:xfrm>
            <a:off x="4854575" y="3762375"/>
            <a:ext cx="125413" cy="1254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199" name="Oval 318"/>
          <p:cNvSpPr>
            <a:spLocks noChangeArrowheads="1"/>
          </p:cNvSpPr>
          <p:nvPr/>
        </p:nvSpPr>
        <p:spPr bwMode="auto">
          <a:xfrm>
            <a:off x="4210050" y="3284538"/>
            <a:ext cx="125413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00" name="Oval 319"/>
          <p:cNvSpPr>
            <a:spLocks noChangeArrowheads="1"/>
          </p:cNvSpPr>
          <p:nvPr/>
        </p:nvSpPr>
        <p:spPr bwMode="auto">
          <a:xfrm>
            <a:off x="3422650" y="3629025"/>
            <a:ext cx="127000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01" name="Oval 320"/>
          <p:cNvSpPr>
            <a:spLocks noChangeArrowheads="1"/>
          </p:cNvSpPr>
          <p:nvPr/>
        </p:nvSpPr>
        <p:spPr bwMode="auto">
          <a:xfrm>
            <a:off x="1816100" y="4965700"/>
            <a:ext cx="127000" cy="1254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02" name="Oval 321"/>
          <p:cNvSpPr>
            <a:spLocks noChangeArrowheads="1"/>
          </p:cNvSpPr>
          <p:nvPr/>
        </p:nvSpPr>
        <p:spPr bwMode="auto">
          <a:xfrm>
            <a:off x="2708275" y="5072063"/>
            <a:ext cx="127000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03" name="Oval 322"/>
          <p:cNvSpPr>
            <a:spLocks noChangeArrowheads="1"/>
          </p:cNvSpPr>
          <p:nvPr/>
        </p:nvSpPr>
        <p:spPr bwMode="auto">
          <a:xfrm>
            <a:off x="3865563" y="5081588"/>
            <a:ext cx="125412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04" name="Oval 323"/>
          <p:cNvSpPr>
            <a:spLocks noChangeArrowheads="1"/>
          </p:cNvSpPr>
          <p:nvPr/>
        </p:nvSpPr>
        <p:spPr bwMode="auto">
          <a:xfrm>
            <a:off x="4438650" y="5081588"/>
            <a:ext cx="127000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05" name="Oval 324"/>
          <p:cNvSpPr>
            <a:spLocks noChangeArrowheads="1"/>
          </p:cNvSpPr>
          <p:nvPr/>
        </p:nvSpPr>
        <p:spPr bwMode="auto">
          <a:xfrm>
            <a:off x="4413250" y="3971925"/>
            <a:ext cx="125413" cy="1254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06" name="Oval 325"/>
          <p:cNvSpPr>
            <a:spLocks noChangeArrowheads="1"/>
          </p:cNvSpPr>
          <p:nvPr/>
        </p:nvSpPr>
        <p:spPr bwMode="auto">
          <a:xfrm>
            <a:off x="4518025" y="2921000"/>
            <a:ext cx="127000" cy="1254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07" name="Oval 326"/>
          <p:cNvSpPr>
            <a:spLocks noChangeArrowheads="1"/>
          </p:cNvSpPr>
          <p:nvPr/>
        </p:nvSpPr>
        <p:spPr bwMode="auto">
          <a:xfrm>
            <a:off x="5189538" y="4843463"/>
            <a:ext cx="127000" cy="12223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08" name="Oval 327"/>
          <p:cNvSpPr>
            <a:spLocks noChangeArrowheads="1"/>
          </p:cNvSpPr>
          <p:nvPr/>
        </p:nvSpPr>
        <p:spPr bwMode="auto">
          <a:xfrm>
            <a:off x="3679825" y="4316413"/>
            <a:ext cx="125413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09" name="Oval 328"/>
          <p:cNvSpPr>
            <a:spLocks noChangeArrowheads="1"/>
          </p:cNvSpPr>
          <p:nvPr/>
        </p:nvSpPr>
        <p:spPr bwMode="auto">
          <a:xfrm>
            <a:off x="2981325" y="3743325"/>
            <a:ext cx="128588" cy="1254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10" name="Oval 329"/>
          <p:cNvSpPr>
            <a:spLocks noChangeArrowheads="1"/>
          </p:cNvSpPr>
          <p:nvPr/>
        </p:nvSpPr>
        <p:spPr bwMode="auto">
          <a:xfrm>
            <a:off x="5462588" y="3400425"/>
            <a:ext cx="127000" cy="1222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11" name="Oval 330"/>
          <p:cNvSpPr>
            <a:spLocks noChangeArrowheads="1"/>
          </p:cNvSpPr>
          <p:nvPr/>
        </p:nvSpPr>
        <p:spPr bwMode="auto">
          <a:xfrm>
            <a:off x="4537075" y="4670425"/>
            <a:ext cx="123825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12" name="Oval 331"/>
          <p:cNvSpPr>
            <a:spLocks noChangeArrowheads="1"/>
          </p:cNvSpPr>
          <p:nvPr/>
        </p:nvSpPr>
        <p:spPr bwMode="auto">
          <a:xfrm>
            <a:off x="5348288" y="2978150"/>
            <a:ext cx="125412" cy="1254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13" name="Oval 332"/>
          <p:cNvSpPr>
            <a:spLocks noChangeArrowheads="1"/>
          </p:cNvSpPr>
          <p:nvPr/>
        </p:nvSpPr>
        <p:spPr bwMode="auto">
          <a:xfrm>
            <a:off x="2274888" y="4824413"/>
            <a:ext cx="127000" cy="12223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14" name="Oval 333"/>
          <p:cNvSpPr>
            <a:spLocks noChangeArrowheads="1"/>
          </p:cNvSpPr>
          <p:nvPr/>
        </p:nvSpPr>
        <p:spPr bwMode="auto">
          <a:xfrm>
            <a:off x="4032250" y="4632325"/>
            <a:ext cx="125413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15" name="Oval 334"/>
          <p:cNvSpPr>
            <a:spLocks noChangeArrowheads="1"/>
          </p:cNvSpPr>
          <p:nvPr/>
        </p:nvSpPr>
        <p:spPr bwMode="auto">
          <a:xfrm>
            <a:off x="3414713" y="4040188"/>
            <a:ext cx="125412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16" name="Oval 335"/>
          <p:cNvSpPr>
            <a:spLocks noChangeArrowheads="1"/>
          </p:cNvSpPr>
          <p:nvPr/>
        </p:nvSpPr>
        <p:spPr bwMode="auto">
          <a:xfrm>
            <a:off x="3184525" y="4862513"/>
            <a:ext cx="127000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17" name="Oval 336"/>
          <p:cNvSpPr>
            <a:spLocks noChangeArrowheads="1"/>
          </p:cNvSpPr>
          <p:nvPr/>
        </p:nvSpPr>
        <p:spPr bwMode="auto">
          <a:xfrm>
            <a:off x="3997325" y="3963988"/>
            <a:ext cx="127000" cy="12223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18" name="Oval 337"/>
          <p:cNvSpPr>
            <a:spLocks noChangeArrowheads="1"/>
          </p:cNvSpPr>
          <p:nvPr/>
        </p:nvSpPr>
        <p:spPr bwMode="auto">
          <a:xfrm>
            <a:off x="5172075" y="4375150"/>
            <a:ext cx="127000" cy="1222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19" name="Oval 338"/>
          <p:cNvSpPr>
            <a:spLocks noChangeArrowheads="1"/>
          </p:cNvSpPr>
          <p:nvPr/>
        </p:nvSpPr>
        <p:spPr bwMode="auto">
          <a:xfrm>
            <a:off x="3590925" y="4775200"/>
            <a:ext cx="127000" cy="12541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20" name="Oval 339"/>
          <p:cNvSpPr>
            <a:spLocks noChangeArrowheads="1"/>
          </p:cNvSpPr>
          <p:nvPr/>
        </p:nvSpPr>
        <p:spPr bwMode="auto">
          <a:xfrm>
            <a:off x="2682875" y="4594225"/>
            <a:ext cx="125413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21" name="Oval 340"/>
          <p:cNvSpPr>
            <a:spLocks noChangeArrowheads="1"/>
          </p:cNvSpPr>
          <p:nvPr/>
        </p:nvSpPr>
        <p:spPr bwMode="auto">
          <a:xfrm>
            <a:off x="4783138" y="4297363"/>
            <a:ext cx="127000" cy="1238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22" name="Oval 341"/>
          <p:cNvSpPr>
            <a:spLocks noChangeArrowheads="1"/>
          </p:cNvSpPr>
          <p:nvPr/>
        </p:nvSpPr>
        <p:spPr bwMode="auto">
          <a:xfrm>
            <a:off x="3151188" y="4337050"/>
            <a:ext cx="125412" cy="1222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sp>
        <p:nvSpPr>
          <p:cNvPr id="6223" name="Line 342"/>
          <p:cNvSpPr>
            <a:spLocks noChangeShapeType="1"/>
          </p:cNvSpPr>
          <p:nvPr/>
        </p:nvSpPr>
        <p:spPr bwMode="auto">
          <a:xfrm>
            <a:off x="2584450" y="3149600"/>
            <a:ext cx="150813" cy="1492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405" name="Group 381"/>
          <p:cNvGrpSpPr>
            <a:grpSpLocks/>
          </p:cNvGrpSpPr>
          <p:nvPr/>
        </p:nvGrpSpPr>
        <p:grpSpPr bwMode="auto">
          <a:xfrm>
            <a:off x="3760788" y="2901950"/>
            <a:ext cx="1135062" cy="344488"/>
            <a:chOff x="2369" y="1828"/>
            <a:chExt cx="715" cy="217"/>
          </a:xfrm>
        </p:grpSpPr>
        <p:grpSp>
          <p:nvGrpSpPr>
            <p:cNvPr id="6255" name="Group 282"/>
            <p:cNvGrpSpPr>
              <a:grpSpLocks/>
            </p:cNvGrpSpPr>
            <p:nvPr/>
          </p:nvGrpSpPr>
          <p:grpSpPr bwMode="auto">
            <a:xfrm>
              <a:off x="2369" y="1828"/>
              <a:ext cx="77" cy="217"/>
              <a:chOff x="2887" y="1495"/>
              <a:chExt cx="144" cy="328"/>
            </a:xfrm>
          </p:grpSpPr>
          <p:sp>
            <p:nvSpPr>
              <p:cNvPr id="6257" name="Rectangle 283"/>
              <p:cNvSpPr>
                <a:spLocks noChangeArrowheads="1"/>
              </p:cNvSpPr>
              <p:nvPr/>
            </p:nvSpPr>
            <p:spPr bwMode="auto">
              <a:xfrm>
                <a:off x="2943" y="1495"/>
                <a:ext cx="32" cy="188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6258" name="Freeform 284"/>
              <p:cNvSpPr>
                <a:spLocks/>
              </p:cNvSpPr>
              <p:nvPr/>
            </p:nvSpPr>
            <p:spPr bwMode="auto">
              <a:xfrm>
                <a:off x="2887" y="1680"/>
                <a:ext cx="144" cy="143"/>
              </a:xfrm>
              <a:custGeom>
                <a:avLst/>
                <a:gdLst>
                  <a:gd name="T0" fmla="*/ 0 w 144"/>
                  <a:gd name="T1" fmla="*/ 0 h 143"/>
                  <a:gd name="T2" fmla="*/ 73 w 144"/>
                  <a:gd name="T3" fmla="*/ 143 h 143"/>
                  <a:gd name="T4" fmla="*/ 144 w 144"/>
                  <a:gd name="T5" fmla="*/ 0 h 143"/>
                  <a:gd name="T6" fmla="*/ 0 w 144"/>
                  <a:gd name="T7" fmla="*/ 0 h 14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"/>
                  <a:gd name="T13" fmla="*/ 0 h 143"/>
                  <a:gd name="T14" fmla="*/ 144 w 144"/>
                  <a:gd name="T15" fmla="*/ 143 h 14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" h="143">
                    <a:moveTo>
                      <a:pt x="0" y="0"/>
                    </a:moveTo>
                    <a:lnTo>
                      <a:pt x="73" y="143"/>
                    </a:lnTo>
                    <a:lnTo>
                      <a:pt x="14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256" name="Rectangle 250"/>
            <p:cNvSpPr>
              <a:spLocks noChangeArrowheads="1"/>
            </p:cNvSpPr>
            <p:nvPr/>
          </p:nvSpPr>
          <p:spPr bwMode="auto">
            <a:xfrm>
              <a:off x="2472" y="1842"/>
              <a:ext cx="61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ru-RU" sz="1600" b="1" dirty="0">
                  <a:solidFill>
                    <a:schemeClr val="accent2">
                      <a:lumMod val="75000"/>
                    </a:schemeClr>
                  </a:solidFill>
                  <a:latin typeface="Arial Narrow" pitchFamily="34" charset="0"/>
                </a:rPr>
                <a:t>Технологии</a:t>
              </a:r>
            </a:p>
          </p:txBody>
        </p:sp>
      </p:grpSp>
      <p:sp>
        <p:nvSpPr>
          <p:cNvPr id="6225" name="Line 343"/>
          <p:cNvSpPr>
            <a:spLocks noChangeShapeType="1"/>
          </p:cNvSpPr>
          <p:nvPr/>
        </p:nvSpPr>
        <p:spPr bwMode="auto">
          <a:xfrm flipH="1">
            <a:off x="3708400" y="2924175"/>
            <a:ext cx="25400" cy="2825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26" name="Line 344"/>
          <p:cNvSpPr>
            <a:spLocks noChangeShapeType="1"/>
          </p:cNvSpPr>
          <p:nvPr/>
        </p:nvSpPr>
        <p:spPr bwMode="auto">
          <a:xfrm flipH="1">
            <a:off x="3509963" y="3389313"/>
            <a:ext cx="200025" cy="2254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27" name="Line 345"/>
          <p:cNvSpPr>
            <a:spLocks noChangeShapeType="1"/>
          </p:cNvSpPr>
          <p:nvPr/>
        </p:nvSpPr>
        <p:spPr bwMode="auto">
          <a:xfrm>
            <a:off x="3829050" y="3351213"/>
            <a:ext cx="365125" cy="1587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28" name="Line 346"/>
          <p:cNvSpPr>
            <a:spLocks noChangeShapeType="1"/>
          </p:cNvSpPr>
          <p:nvPr/>
        </p:nvSpPr>
        <p:spPr bwMode="auto">
          <a:xfrm flipV="1">
            <a:off x="3074988" y="3540125"/>
            <a:ext cx="76200" cy="198438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29" name="Line 347"/>
          <p:cNvSpPr>
            <a:spLocks noChangeShapeType="1"/>
          </p:cNvSpPr>
          <p:nvPr/>
        </p:nvSpPr>
        <p:spPr bwMode="auto">
          <a:xfrm>
            <a:off x="3236913" y="3503613"/>
            <a:ext cx="200025" cy="1397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30" name="Line 348"/>
          <p:cNvSpPr>
            <a:spLocks noChangeShapeType="1"/>
          </p:cNvSpPr>
          <p:nvPr/>
        </p:nvSpPr>
        <p:spPr bwMode="auto">
          <a:xfrm>
            <a:off x="3201988" y="3541713"/>
            <a:ext cx="257175" cy="503237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31" name="Line 349"/>
          <p:cNvSpPr>
            <a:spLocks noChangeShapeType="1"/>
          </p:cNvSpPr>
          <p:nvPr/>
        </p:nvSpPr>
        <p:spPr bwMode="auto">
          <a:xfrm>
            <a:off x="3536950" y="3743325"/>
            <a:ext cx="490538" cy="2349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32" name="Line 350"/>
          <p:cNvSpPr>
            <a:spLocks noChangeShapeType="1"/>
          </p:cNvSpPr>
          <p:nvPr/>
        </p:nvSpPr>
        <p:spPr bwMode="auto">
          <a:xfrm>
            <a:off x="4340225" y="3397250"/>
            <a:ext cx="566738" cy="379413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33" name="Line 351"/>
          <p:cNvSpPr>
            <a:spLocks noChangeShapeType="1"/>
          </p:cNvSpPr>
          <p:nvPr/>
        </p:nvSpPr>
        <p:spPr bwMode="auto">
          <a:xfrm>
            <a:off x="2814638" y="3408363"/>
            <a:ext cx="207962" cy="3206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34" name="Line 352"/>
          <p:cNvSpPr>
            <a:spLocks noChangeShapeType="1"/>
          </p:cNvSpPr>
          <p:nvPr/>
        </p:nvSpPr>
        <p:spPr bwMode="auto">
          <a:xfrm>
            <a:off x="4119563" y="4086225"/>
            <a:ext cx="479425" cy="588963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35" name="Line 353"/>
          <p:cNvSpPr>
            <a:spLocks noChangeShapeType="1"/>
          </p:cNvSpPr>
          <p:nvPr/>
        </p:nvSpPr>
        <p:spPr bwMode="auto">
          <a:xfrm flipV="1">
            <a:off x="4524375" y="4819650"/>
            <a:ext cx="53975" cy="244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36" name="Line 354"/>
          <p:cNvSpPr>
            <a:spLocks noChangeShapeType="1"/>
          </p:cNvSpPr>
          <p:nvPr/>
        </p:nvSpPr>
        <p:spPr bwMode="auto">
          <a:xfrm flipH="1">
            <a:off x="3776663" y="4086225"/>
            <a:ext cx="247650" cy="2254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37" name="Line 355"/>
          <p:cNvSpPr>
            <a:spLocks noChangeShapeType="1"/>
          </p:cNvSpPr>
          <p:nvPr/>
        </p:nvSpPr>
        <p:spPr bwMode="auto">
          <a:xfrm>
            <a:off x="2133600" y="3263900"/>
            <a:ext cx="257175" cy="1682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38" name="Line 356"/>
          <p:cNvSpPr>
            <a:spLocks noChangeShapeType="1"/>
          </p:cNvSpPr>
          <p:nvPr/>
        </p:nvSpPr>
        <p:spPr bwMode="auto">
          <a:xfrm>
            <a:off x="2478088" y="3541713"/>
            <a:ext cx="160337" cy="1873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39" name="Line 357"/>
          <p:cNvSpPr>
            <a:spLocks noChangeShapeType="1"/>
          </p:cNvSpPr>
          <p:nvPr/>
        </p:nvSpPr>
        <p:spPr bwMode="auto">
          <a:xfrm flipV="1">
            <a:off x="2492375" y="3395663"/>
            <a:ext cx="228600" cy="63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0" name="Line 358"/>
          <p:cNvSpPr>
            <a:spLocks noChangeShapeType="1"/>
          </p:cNvSpPr>
          <p:nvPr/>
        </p:nvSpPr>
        <p:spPr bwMode="auto">
          <a:xfrm flipH="1" flipV="1">
            <a:off x="2141538" y="4476750"/>
            <a:ext cx="188912" cy="341313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1" name="Line 359"/>
          <p:cNvSpPr>
            <a:spLocks noChangeShapeType="1"/>
          </p:cNvSpPr>
          <p:nvPr/>
        </p:nvSpPr>
        <p:spPr bwMode="auto">
          <a:xfrm flipH="1">
            <a:off x="2170113" y="3857625"/>
            <a:ext cx="498475" cy="5207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68" name="Line 360"/>
          <p:cNvSpPr>
            <a:spLocks noChangeShapeType="1"/>
          </p:cNvSpPr>
          <p:nvPr/>
        </p:nvSpPr>
        <p:spPr bwMode="auto">
          <a:xfrm flipV="1">
            <a:off x="685800" y="3251200"/>
            <a:ext cx="1352550" cy="266700"/>
          </a:xfrm>
          <a:prstGeom prst="line">
            <a:avLst/>
          </a:prstGeom>
          <a:noFill/>
          <a:ln w="44450">
            <a:solidFill>
              <a:schemeClr val="hlink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69" name="Line 361"/>
          <p:cNvSpPr>
            <a:spLocks noChangeShapeType="1"/>
          </p:cNvSpPr>
          <p:nvPr/>
        </p:nvSpPr>
        <p:spPr bwMode="auto">
          <a:xfrm>
            <a:off x="838200" y="3924300"/>
            <a:ext cx="762000" cy="647700"/>
          </a:xfrm>
          <a:prstGeom prst="line">
            <a:avLst/>
          </a:prstGeom>
          <a:noFill/>
          <a:ln w="44450">
            <a:solidFill>
              <a:schemeClr val="hlink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404" name="Group 380"/>
          <p:cNvGrpSpPr>
            <a:grpSpLocks/>
          </p:cNvGrpSpPr>
          <p:nvPr/>
        </p:nvGrpSpPr>
        <p:grpSpPr bwMode="auto">
          <a:xfrm>
            <a:off x="7273925" y="2057400"/>
            <a:ext cx="1793875" cy="2727325"/>
            <a:chOff x="4582" y="1296"/>
            <a:chExt cx="1130" cy="1718"/>
          </a:xfrm>
        </p:grpSpPr>
        <p:pic>
          <p:nvPicPr>
            <p:cNvPr id="6252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2" y="1296"/>
              <a:ext cx="720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6253" name="Object 1025"/>
            <p:cNvGraphicFramePr>
              <a:graphicFrameLocks noChangeAspect="1"/>
            </p:cNvGraphicFramePr>
            <p:nvPr/>
          </p:nvGraphicFramePr>
          <p:xfrm>
            <a:off x="4582" y="1728"/>
            <a:ext cx="794" cy="8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20" name="Bitmap Image" r:id="rId4" imgW="9333333" imgH="9600000" progId="Paint.Picture">
                    <p:embed/>
                  </p:oleObj>
                </mc:Choice>
                <mc:Fallback>
                  <p:oleObj name="Bitmap Image" r:id="rId4" imgW="9333333" imgH="9600000" progId="Paint.Picture">
                    <p:embed/>
                    <p:pic>
                      <p:nvPicPr>
                        <p:cNvPr id="0" name="Object 10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82" y="1728"/>
                          <a:ext cx="794" cy="8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6254" name="Picture 363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1" y="2427"/>
              <a:ext cx="691" cy="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40" name="Group 364"/>
          <p:cNvGrpSpPr>
            <a:grpSpLocks/>
          </p:cNvGrpSpPr>
          <p:nvPr/>
        </p:nvGrpSpPr>
        <p:grpSpPr bwMode="auto">
          <a:xfrm>
            <a:off x="6172200" y="3276600"/>
            <a:ext cx="1071563" cy="839788"/>
            <a:chOff x="2304" y="2688"/>
            <a:chExt cx="1297" cy="529"/>
          </a:xfrm>
        </p:grpSpPr>
        <p:sp>
          <p:nvSpPr>
            <p:cNvPr id="6250" name="Freeform 365"/>
            <p:cNvSpPr>
              <a:spLocks/>
            </p:cNvSpPr>
            <p:nvPr/>
          </p:nvSpPr>
          <p:spPr bwMode="auto">
            <a:xfrm>
              <a:off x="3425" y="2688"/>
              <a:ext cx="44" cy="529"/>
            </a:xfrm>
            <a:custGeom>
              <a:avLst/>
              <a:gdLst>
                <a:gd name="T0" fmla="*/ 43 w 44"/>
                <a:gd name="T1" fmla="*/ 0 h 529"/>
                <a:gd name="T2" fmla="*/ 43 w 44"/>
                <a:gd name="T3" fmla="*/ 528 h 529"/>
                <a:gd name="T4" fmla="*/ 0 w 44"/>
                <a:gd name="T5" fmla="*/ 387 h 529"/>
                <a:gd name="T6" fmla="*/ 0 w 44"/>
                <a:gd name="T7" fmla="*/ 140 h 529"/>
                <a:gd name="T8" fmla="*/ 43 w 44"/>
                <a:gd name="T9" fmla="*/ 0 h 5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"/>
                <a:gd name="T16" fmla="*/ 0 h 529"/>
                <a:gd name="T17" fmla="*/ 44 w 44"/>
                <a:gd name="T18" fmla="*/ 529 h 5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" h="529">
                  <a:moveTo>
                    <a:pt x="43" y="0"/>
                  </a:moveTo>
                  <a:lnTo>
                    <a:pt x="43" y="528"/>
                  </a:lnTo>
                  <a:lnTo>
                    <a:pt x="0" y="387"/>
                  </a:lnTo>
                  <a:lnTo>
                    <a:pt x="0" y="140"/>
                  </a:lnTo>
                  <a:lnTo>
                    <a:pt x="43" y="0"/>
                  </a:lnTo>
                </a:path>
              </a:pathLst>
            </a:cu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51" name="Freeform 366"/>
            <p:cNvSpPr>
              <a:spLocks/>
            </p:cNvSpPr>
            <p:nvPr/>
          </p:nvSpPr>
          <p:spPr bwMode="auto">
            <a:xfrm>
              <a:off x="2304" y="2688"/>
              <a:ext cx="1297" cy="529"/>
            </a:xfrm>
            <a:custGeom>
              <a:avLst/>
              <a:gdLst>
                <a:gd name="T0" fmla="*/ 1164 w 1297"/>
                <a:gd name="T1" fmla="*/ 176 h 529"/>
                <a:gd name="T2" fmla="*/ 1164 w 1297"/>
                <a:gd name="T3" fmla="*/ 0 h 529"/>
                <a:gd name="T4" fmla="*/ 1296 w 1297"/>
                <a:gd name="T5" fmla="*/ 282 h 529"/>
                <a:gd name="T6" fmla="*/ 1164 w 1297"/>
                <a:gd name="T7" fmla="*/ 528 h 529"/>
                <a:gd name="T8" fmla="*/ 1164 w 1297"/>
                <a:gd name="T9" fmla="*/ 352 h 529"/>
                <a:gd name="T10" fmla="*/ 0 w 1297"/>
                <a:gd name="T11" fmla="*/ 352 h 529"/>
                <a:gd name="T12" fmla="*/ 0 w 1297"/>
                <a:gd name="T13" fmla="*/ 176 h 529"/>
                <a:gd name="T14" fmla="*/ 1164 w 1297"/>
                <a:gd name="T15" fmla="*/ 176 h 52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97"/>
                <a:gd name="T25" fmla="*/ 0 h 529"/>
                <a:gd name="T26" fmla="*/ 1297 w 1297"/>
                <a:gd name="T27" fmla="*/ 529 h 5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97" h="529">
                  <a:moveTo>
                    <a:pt x="1164" y="176"/>
                  </a:moveTo>
                  <a:lnTo>
                    <a:pt x="1164" y="0"/>
                  </a:lnTo>
                  <a:lnTo>
                    <a:pt x="1296" y="282"/>
                  </a:lnTo>
                  <a:lnTo>
                    <a:pt x="1164" y="528"/>
                  </a:lnTo>
                  <a:lnTo>
                    <a:pt x="1164" y="352"/>
                  </a:lnTo>
                  <a:lnTo>
                    <a:pt x="0" y="352"/>
                  </a:lnTo>
                  <a:lnTo>
                    <a:pt x="0" y="176"/>
                  </a:lnTo>
                  <a:lnTo>
                    <a:pt x="1164" y="176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7272" name="Object 1024">
            <a:hlinkClick r:id="" action="ppaction://ole?verb=0"/>
          </p:cNvPr>
          <p:cNvGraphicFramePr>
            <a:graphicFrameLocks/>
          </p:cNvGraphicFramePr>
          <p:nvPr/>
        </p:nvGraphicFramePr>
        <p:xfrm>
          <a:off x="7173913" y="4578350"/>
          <a:ext cx="1512887" cy="151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21" name="Clip" r:id="rId7" imgW="3597275" imgH="3390900" progId="MS_ClipArt_Gallery.5">
                  <p:embed/>
                </p:oleObj>
              </mc:Choice>
              <mc:Fallback>
                <p:oleObj name="Clip" r:id="rId7" imgW="3597275" imgH="3390900" progId="MS_ClipArt_Gallery.5">
                  <p:embed/>
                  <p:pic>
                    <p:nvPicPr>
                      <p:cNvPr id="0" name="Object 1024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3913" y="4578350"/>
                        <a:ext cx="1512887" cy="151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" name="Text Box 382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4/25			СГАУ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745163" y="2655888"/>
            <a:ext cx="20224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87000"/>
              </a:lnSpc>
            </a:pPr>
            <a:r>
              <a:rPr lang="ru-RU" sz="1400" i="1"/>
              <a:t>На выходе </a:t>
            </a:r>
            <a:r>
              <a:rPr lang="ru-RU" sz="1400"/>
              <a:t>– </a:t>
            </a:r>
          </a:p>
          <a:p>
            <a:pPr eaLnBrk="0" hangingPunct="0">
              <a:lnSpc>
                <a:spcPct val="87000"/>
              </a:lnSpc>
            </a:pPr>
            <a:r>
              <a:rPr lang="ru-RU" sz="1400"/>
              <a:t>модели</a:t>
            </a:r>
            <a:r>
              <a:rPr lang="en-US" sz="1400"/>
              <a:t> </a:t>
            </a:r>
            <a:r>
              <a:rPr lang="ru-RU" sz="1400"/>
              <a:t>ПО и</a:t>
            </a:r>
          </a:p>
          <a:p>
            <a:pPr eaLnBrk="0" hangingPunct="0">
              <a:lnSpc>
                <a:spcPct val="87000"/>
              </a:lnSpc>
            </a:pPr>
            <a:r>
              <a:rPr lang="ru-RU" sz="1400"/>
              <a:t>бизнес-процессов</a:t>
            </a:r>
            <a:endParaRPr lang="en-US" sz="1400"/>
          </a:p>
        </p:txBody>
      </p:sp>
      <p:sp>
        <p:nvSpPr>
          <p:cNvPr id="6249" name="Rectangle 4"/>
          <p:cNvSpPr>
            <a:spLocks noChangeArrowheads="1"/>
          </p:cNvSpPr>
          <p:nvPr/>
        </p:nvSpPr>
        <p:spPr bwMode="auto">
          <a:xfrm>
            <a:off x="684213" y="5445125"/>
            <a:ext cx="19637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87000"/>
              </a:lnSpc>
            </a:pPr>
            <a:r>
              <a:rPr lang="ru-RU" sz="1400" i="1"/>
              <a:t>На входе </a:t>
            </a:r>
            <a:r>
              <a:rPr lang="ru-RU" sz="1400"/>
              <a:t>– </a:t>
            </a:r>
          </a:p>
          <a:p>
            <a:pPr eaLnBrk="0" hangingPunct="0">
              <a:lnSpc>
                <a:spcPct val="87000"/>
              </a:lnSpc>
            </a:pPr>
            <a:r>
              <a:rPr lang="ru-RU" sz="1400"/>
              <a:t>неструктурированная</a:t>
            </a:r>
          </a:p>
          <a:p>
            <a:pPr eaLnBrk="0" hangingPunct="0">
              <a:lnSpc>
                <a:spcPct val="87000"/>
              </a:lnSpc>
            </a:pPr>
            <a:r>
              <a:rPr lang="ru-RU" sz="1400"/>
              <a:t>информация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68" grpId="0" animBg="1"/>
      <p:bldP spid="7269" grpId="0" animBg="1"/>
      <p:bldP spid="71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950" y="371475"/>
            <a:ext cx="8583613" cy="609600"/>
          </a:xfrm>
        </p:spPr>
        <p:txBody>
          <a:bodyPr/>
          <a:lstStyle/>
          <a:p>
            <a:pPr eaLnBrk="1" hangingPunct="1"/>
            <a:r>
              <a:rPr lang="ru-RU" sz="4000" smtClean="0"/>
              <a:t>Основные понятия визуального моделирования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484313"/>
            <a:ext cx="7772400" cy="51054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/>
              <a:t>Нотация</a:t>
            </a:r>
            <a:r>
              <a:rPr lang="ru-RU" sz="2000" dirty="0" smtClean="0"/>
              <a:t> – система условных обозначений для графического представления визуальных моделей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/>
              <a:t>Семантика</a:t>
            </a:r>
            <a:r>
              <a:rPr lang="ru-RU" sz="2000" dirty="0" smtClean="0"/>
              <a:t> – система правил и соглашений, определяющая смысл и интерпретацию конструкций некоторого языка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/>
              <a:t>Методология</a:t>
            </a:r>
            <a:r>
              <a:rPr lang="ru-RU" sz="2000" dirty="0" smtClean="0"/>
              <a:t> – совокупность принципов моделирования и подходов к логической организации методов и средств разработки моделей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rgbClr val="0000CC"/>
                </a:solidFill>
              </a:rPr>
              <a:t>CASE (</a:t>
            </a:r>
            <a:r>
              <a:rPr lang="ru-RU" sz="2000" b="1" dirty="0" err="1" smtClean="0">
                <a:solidFill>
                  <a:srgbClr val="0000CC"/>
                </a:solidFill>
              </a:rPr>
              <a:t>Computer</a:t>
            </a:r>
            <a:r>
              <a:rPr lang="ru-RU" sz="2000" b="1" dirty="0" smtClean="0">
                <a:solidFill>
                  <a:srgbClr val="0000CC"/>
                </a:solidFill>
              </a:rPr>
              <a:t> </a:t>
            </a:r>
            <a:r>
              <a:rPr lang="ru-RU" sz="2000" b="1" dirty="0" err="1" smtClean="0">
                <a:solidFill>
                  <a:srgbClr val="0000CC"/>
                </a:solidFill>
              </a:rPr>
              <a:t>Aided</a:t>
            </a:r>
            <a:r>
              <a:rPr lang="ru-RU" sz="2000" b="1" dirty="0" smtClean="0">
                <a:solidFill>
                  <a:srgbClr val="0000CC"/>
                </a:solidFill>
              </a:rPr>
              <a:t> </a:t>
            </a:r>
            <a:r>
              <a:rPr lang="ru-RU" sz="2000" b="1" dirty="0" err="1" smtClean="0">
                <a:solidFill>
                  <a:srgbClr val="0000CC"/>
                </a:solidFill>
              </a:rPr>
              <a:t>Software</a:t>
            </a:r>
            <a:r>
              <a:rPr lang="ru-RU" sz="2000" b="1" dirty="0" smtClean="0">
                <a:solidFill>
                  <a:srgbClr val="0000CC"/>
                </a:solidFill>
              </a:rPr>
              <a:t> </a:t>
            </a:r>
            <a:r>
              <a:rPr lang="ru-RU" sz="2000" b="1" dirty="0" err="1" smtClean="0">
                <a:solidFill>
                  <a:srgbClr val="0000CC"/>
                </a:solidFill>
              </a:rPr>
              <a:t>Engineering</a:t>
            </a:r>
            <a:r>
              <a:rPr lang="ru-RU" sz="2000" b="1" dirty="0" smtClean="0">
                <a:solidFill>
                  <a:srgbClr val="0000CC"/>
                </a:solidFill>
              </a:rPr>
              <a:t>) – </a:t>
            </a:r>
            <a:r>
              <a:rPr lang="ru-RU" sz="2000" dirty="0" smtClean="0">
                <a:solidFill>
                  <a:srgbClr val="0000CC"/>
                </a:solidFill>
              </a:rPr>
              <a:t>набор инструментов и методов программной инженерии для проектирования ПО, который помогает обеспечить высокое качество программ, отсутствие ошибок и простоту в обслуживании программных продуктов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rgbClr val="0000CC"/>
                </a:solidFill>
              </a:rPr>
              <a:t>CASE-средство</a:t>
            </a:r>
            <a:r>
              <a:rPr lang="ru-RU" sz="2000" dirty="0" smtClean="0">
                <a:solidFill>
                  <a:srgbClr val="0000CC"/>
                </a:solidFill>
              </a:rPr>
              <a:t> (CASE-</a:t>
            </a:r>
            <a:r>
              <a:rPr lang="en-US" sz="2000" dirty="0" smtClean="0">
                <a:solidFill>
                  <a:srgbClr val="0000CC"/>
                </a:solidFill>
              </a:rPr>
              <a:t>tools</a:t>
            </a:r>
            <a:r>
              <a:rPr lang="ru-RU" sz="2000" dirty="0" smtClean="0">
                <a:solidFill>
                  <a:srgbClr val="0000CC"/>
                </a:solidFill>
              </a:rPr>
              <a:t>) – программное обеспечение, автоматизирующее ту или иную совокупность процессов жизненного цикла ПО:</a:t>
            </a:r>
          </a:p>
          <a:p>
            <a:pPr marL="628650" indent="-28575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0070C0"/>
                </a:solidFill>
              </a:rPr>
              <a:t>мощные графические средства для описания и документирования </a:t>
            </a:r>
            <a:r>
              <a:rPr lang="ru-RU" sz="1600" dirty="0" smtClean="0">
                <a:solidFill>
                  <a:srgbClr val="0070C0"/>
                </a:solidFill>
              </a:rPr>
              <a:t>ПС</a:t>
            </a:r>
            <a:endParaRPr lang="ru-RU" sz="1600" dirty="0">
              <a:solidFill>
                <a:srgbClr val="0070C0"/>
              </a:solidFill>
            </a:endParaRPr>
          </a:p>
          <a:p>
            <a:pPr marL="628650" indent="-28575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rgbClr val="0070C0"/>
                </a:solidFill>
              </a:rPr>
              <a:t>обеспечение управляемости </a:t>
            </a:r>
            <a:r>
              <a:rPr lang="ru-RU" sz="1600" dirty="0">
                <a:solidFill>
                  <a:srgbClr val="0070C0"/>
                </a:solidFill>
              </a:rPr>
              <a:t>процессом разработки </a:t>
            </a:r>
            <a:r>
              <a:rPr lang="ru-RU" sz="1600" dirty="0" smtClean="0">
                <a:solidFill>
                  <a:srgbClr val="0070C0"/>
                </a:solidFill>
              </a:rPr>
              <a:t>ПС</a:t>
            </a:r>
          </a:p>
          <a:p>
            <a:pPr marL="628650" indent="-28575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rgbClr val="0070C0"/>
                </a:solidFill>
              </a:rPr>
              <a:t>использование </a:t>
            </a:r>
            <a:r>
              <a:rPr lang="ru-RU" sz="1600" dirty="0" err="1" smtClean="0">
                <a:solidFill>
                  <a:srgbClr val="0070C0"/>
                </a:solidFill>
              </a:rPr>
              <a:t>репозитория</a:t>
            </a:r>
            <a:r>
              <a:rPr lang="ru-RU" sz="1600" dirty="0" smtClean="0">
                <a:solidFill>
                  <a:srgbClr val="0070C0"/>
                </a:solidFill>
              </a:rPr>
              <a:t> (хранилище проектных метаданных)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5/25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333375"/>
            <a:ext cx="5640387" cy="488950"/>
          </a:xfrm>
        </p:spPr>
        <p:txBody>
          <a:bodyPr/>
          <a:lstStyle/>
          <a:p>
            <a:pPr eaLnBrk="1" hangingPunct="1"/>
            <a:r>
              <a:rPr lang="en-US" sz="4000" smtClean="0"/>
              <a:t>CASE</a:t>
            </a:r>
            <a:r>
              <a:rPr lang="ru-RU" sz="4000" smtClean="0"/>
              <a:t>-средства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2988" y="2420938"/>
            <a:ext cx="7543800" cy="3505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/>
              <a:t>1-е поколение: генерация схем БД (</a:t>
            </a:r>
            <a:r>
              <a:rPr lang="en-US" sz="2400" smtClean="0"/>
              <a:t>Oracle Designer 2000, ERwin</a:t>
            </a:r>
            <a:r>
              <a:rPr lang="ru-RU" sz="2400" smtClean="0"/>
              <a:t>)</a:t>
            </a: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2</a:t>
            </a:r>
            <a:r>
              <a:rPr lang="ru-RU" sz="2400" smtClean="0"/>
              <a:t>-е поколение: генерация программного кода (</a:t>
            </a:r>
            <a:r>
              <a:rPr lang="en-US" sz="2400" smtClean="0"/>
              <a:t>Borland Together Designer 2005</a:t>
            </a:r>
            <a:r>
              <a:rPr lang="ru-RU" sz="2400" smtClean="0"/>
              <a:t>)</a:t>
            </a: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3</a:t>
            </a:r>
            <a:r>
              <a:rPr lang="ru-RU" sz="2400" smtClean="0"/>
              <a:t>-е поколение: прямая и обратная кодогенерация (</a:t>
            </a:r>
            <a:r>
              <a:rPr lang="en-US" sz="2400" smtClean="0"/>
              <a:t>IBM Rational Rose 2002/2003, Borland Together Developer 2005, Sparx Enterprise Architect</a:t>
            </a:r>
            <a:r>
              <a:rPr lang="ru-RU" sz="2400" smtClean="0"/>
              <a:t>)</a:t>
            </a: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4</a:t>
            </a:r>
            <a:r>
              <a:rPr lang="ru-RU" sz="2400" smtClean="0"/>
              <a:t>,5-е поколение: синхронизация программного кода и моделей (</a:t>
            </a:r>
            <a:r>
              <a:rPr lang="en-US" sz="2400" smtClean="0"/>
              <a:t>IBM Rational Software Architect 6/7</a:t>
            </a:r>
            <a:r>
              <a:rPr lang="ru-RU" sz="2400" smtClean="0"/>
              <a:t>/8</a:t>
            </a:r>
            <a:r>
              <a:rPr lang="en-US" sz="2400" smtClean="0"/>
              <a:t>, Borland Together Architect 2006</a:t>
            </a:r>
            <a:r>
              <a:rPr lang="ru-RU" sz="2400" smtClean="0"/>
              <a:t>-2010</a:t>
            </a:r>
            <a:r>
              <a:rPr lang="en-US" sz="2400" smtClean="0"/>
              <a:t>, Borland Development Studio 2006</a:t>
            </a:r>
            <a:r>
              <a:rPr lang="ru-RU" sz="2400" smtClean="0"/>
              <a:t>-2010)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68313" y="1341438"/>
            <a:ext cx="8424862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>
              <a:lnSpc>
                <a:spcPct val="90000"/>
              </a:lnSpc>
            </a:pPr>
            <a:r>
              <a:rPr lang="ru-RU" sz="2400">
                <a:latin typeface="Arial Narrow" pitchFamily="34" charset="0"/>
              </a:rPr>
              <a:t>Разработка визуальных моделей сложных систем, в виду значительного объема решаемых задач, должно опираться на специальные средства программной поддержки</a:t>
            </a:r>
          </a:p>
        </p:txBody>
      </p:sp>
      <p:grpSp>
        <p:nvGrpSpPr>
          <p:cNvPr id="9221" name="Group 5"/>
          <p:cNvGrpSpPr>
            <a:grpSpLocks/>
          </p:cNvGrpSpPr>
          <p:nvPr/>
        </p:nvGrpSpPr>
        <p:grpSpPr bwMode="auto">
          <a:xfrm>
            <a:off x="0" y="2708275"/>
            <a:ext cx="1393825" cy="571500"/>
            <a:chOff x="2976" y="3360"/>
            <a:chExt cx="1481" cy="540"/>
          </a:xfrm>
        </p:grpSpPr>
        <p:pic>
          <p:nvPicPr>
            <p:cNvPr id="8207" name="Picture 6" descr="Oracle Corporation"/>
            <p:cNvPicPr>
              <a:picLocks noChangeAspect="1" noChangeArrowheads="1"/>
            </p:cNvPicPr>
            <p:nvPr/>
          </p:nvPicPr>
          <p:blipFill>
            <a:blip r:embed="rId3" r:link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6" y="3360"/>
              <a:ext cx="1296" cy="207"/>
            </a:xfrm>
            <a:prstGeom prst="rect">
              <a:avLst/>
            </a:prstGeom>
            <a:noFill/>
            <a:ln w="9525">
              <a:solidFill>
                <a:srgbClr val="FF7C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208" name="Text Box 7"/>
            <p:cNvSpPr txBox="1">
              <a:spLocks noChangeArrowheads="1"/>
            </p:cNvSpPr>
            <p:nvPr/>
          </p:nvSpPr>
          <p:spPr bwMode="auto">
            <a:xfrm>
              <a:off x="3072" y="3612"/>
              <a:ext cx="13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1400" b="1">
                  <a:latin typeface="Arial Narrow" pitchFamily="34" charset="0"/>
                </a:rPr>
                <a:t>Oracle Designer</a:t>
              </a:r>
              <a:endParaRPr lang="ru-RU" sz="1400" b="1">
                <a:latin typeface="Arial Narrow" pitchFamily="34" charset="0"/>
              </a:endParaRPr>
            </a:p>
          </p:txBody>
        </p:sp>
      </p:grpSp>
      <p:grpSp>
        <p:nvGrpSpPr>
          <p:cNvPr id="9222" name="Group 8"/>
          <p:cNvGrpSpPr>
            <a:grpSpLocks/>
          </p:cNvGrpSpPr>
          <p:nvPr/>
        </p:nvGrpSpPr>
        <p:grpSpPr bwMode="auto">
          <a:xfrm>
            <a:off x="179388" y="3500438"/>
            <a:ext cx="792162" cy="882650"/>
            <a:chOff x="4608" y="3456"/>
            <a:chExt cx="912" cy="1050"/>
          </a:xfrm>
        </p:grpSpPr>
        <p:grpSp>
          <p:nvGrpSpPr>
            <p:cNvPr id="8203" name="Group 9"/>
            <p:cNvGrpSpPr>
              <a:grpSpLocks/>
            </p:cNvGrpSpPr>
            <p:nvPr/>
          </p:nvGrpSpPr>
          <p:grpSpPr bwMode="auto">
            <a:xfrm>
              <a:off x="4608" y="3456"/>
              <a:ext cx="912" cy="1050"/>
              <a:chOff x="4368" y="3060"/>
              <a:chExt cx="912" cy="1050"/>
            </a:xfrm>
          </p:grpSpPr>
          <p:pic>
            <p:nvPicPr>
              <p:cNvPr id="8205" name="Picture 10" descr="Interface Ltd. обладает статусом CA ESP Gold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64" y="3060"/>
                <a:ext cx="672" cy="458"/>
              </a:xfrm>
              <a:prstGeom prst="rect">
                <a:avLst/>
              </a:prstGeom>
              <a:noFill/>
              <a:ln w="9525">
                <a:solidFill>
                  <a:srgbClr val="3399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206" name="Text Box 11"/>
              <p:cNvSpPr txBox="1">
                <a:spLocks noChangeArrowheads="1"/>
              </p:cNvSpPr>
              <p:nvPr/>
            </p:nvSpPr>
            <p:spPr bwMode="auto">
              <a:xfrm>
                <a:off x="4368" y="3494"/>
                <a:ext cx="912" cy="6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/>
                <a:r>
                  <a:rPr lang="ru-RU" sz="1400" b="1">
                    <a:latin typeface="Arial Narrow" pitchFamily="34" charset="0"/>
                    <a:cs typeface="Arial" charset="0"/>
                  </a:rPr>
                  <a:t>B</a:t>
                </a:r>
                <a:r>
                  <a:rPr lang="en-US" sz="1400" b="1">
                    <a:latin typeface="Arial Narrow" pitchFamily="34" charset="0"/>
                    <a:cs typeface="Arial" charset="0"/>
                  </a:rPr>
                  <a:t>Pwin</a:t>
                </a:r>
                <a:r>
                  <a:rPr lang="ru-RU" sz="1400" b="1">
                    <a:latin typeface="Arial Narrow" pitchFamily="34" charset="0"/>
                  </a:rPr>
                  <a:t>,</a:t>
                </a:r>
              </a:p>
              <a:p>
                <a:pPr algn="ctr"/>
                <a:r>
                  <a:rPr lang="en-US" sz="1400" b="1">
                    <a:latin typeface="Arial Narrow" pitchFamily="34" charset="0"/>
                    <a:cs typeface="Arial" charset="0"/>
                  </a:rPr>
                  <a:t>ERwin</a:t>
                </a:r>
                <a:r>
                  <a:rPr lang="ru-RU" sz="1400" b="1">
                    <a:latin typeface="Arial Narrow" pitchFamily="34" charset="0"/>
                  </a:rPr>
                  <a:t> </a:t>
                </a:r>
              </a:p>
            </p:txBody>
          </p:sp>
        </p:grpSp>
        <p:sp>
          <p:nvSpPr>
            <p:cNvPr id="8204" name="Rectangle 12"/>
            <p:cNvSpPr>
              <a:spLocks noChangeArrowheads="1"/>
            </p:cNvSpPr>
            <p:nvPr/>
          </p:nvSpPr>
          <p:spPr bwMode="auto">
            <a:xfrm>
              <a:off x="4752" y="3834"/>
              <a:ext cx="576" cy="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</p:grpSp>
      <p:grpSp>
        <p:nvGrpSpPr>
          <p:cNvPr id="9223" name="Group 13"/>
          <p:cNvGrpSpPr>
            <a:grpSpLocks/>
          </p:cNvGrpSpPr>
          <p:nvPr/>
        </p:nvGrpSpPr>
        <p:grpSpPr bwMode="auto">
          <a:xfrm>
            <a:off x="0" y="4581525"/>
            <a:ext cx="1344613" cy="685800"/>
            <a:chOff x="2544" y="3600"/>
            <a:chExt cx="2215" cy="537"/>
          </a:xfrm>
        </p:grpSpPr>
        <p:graphicFrame>
          <p:nvGraphicFramePr>
            <p:cNvPr id="8201" name="Object 14"/>
            <p:cNvGraphicFramePr>
              <a:graphicFrameLocks noChangeAspect="1"/>
            </p:cNvGraphicFramePr>
            <p:nvPr/>
          </p:nvGraphicFramePr>
          <p:xfrm>
            <a:off x="2544" y="3600"/>
            <a:ext cx="1632" cy="2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09" name="Точечный рисунок" r:id="rId6" imgW="2133898" imgH="380852" progId="Paint.Picture">
                    <p:embed/>
                  </p:oleObj>
                </mc:Choice>
                <mc:Fallback>
                  <p:oleObj name="Точечный рисунок" r:id="rId6" imgW="2133898" imgH="380852" progId="Paint.Picture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4" y="3600"/>
                          <a:ext cx="1632" cy="2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02" name="Text Box 15"/>
            <p:cNvSpPr txBox="1">
              <a:spLocks noChangeArrowheads="1"/>
            </p:cNvSpPr>
            <p:nvPr/>
          </p:nvSpPr>
          <p:spPr bwMode="auto">
            <a:xfrm>
              <a:off x="2853" y="3898"/>
              <a:ext cx="1906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1400" b="1">
                  <a:latin typeface="Arial Narrow" pitchFamily="34" charset="0"/>
                </a:rPr>
                <a:t>Rational Rose</a:t>
              </a:r>
              <a:endParaRPr lang="ru-RU" sz="1400" b="1">
                <a:latin typeface="Arial Narrow" pitchFamily="34" charset="0"/>
              </a:endParaRPr>
            </a:p>
          </p:txBody>
        </p:sp>
      </p:grpSp>
      <p:sp>
        <p:nvSpPr>
          <p:cNvPr id="8200" name="Text Box 17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6/25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71475"/>
            <a:ext cx="9612313" cy="609600"/>
          </a:xfrm>
        </p:spPr>
        <p:txBody>
          <a:bodyPr/>
          <a:lstStyle/>
          <a:p>
            <a:pPr eaLnBrk="1" hangingPunct="1"/>
            <a:r>
              <a:rPr lang="ru-RU" sz="4000" smtClean="0"/>
              <a:t>Визуальные модели </a:t>
            </a:r>
            <a:br>
              <a:rPr lang="ru-RU" sz="4000" smtClean="0"/>
            </a:br>
            <a:r>
              <a:rPr lang="ru-RU" sz="4000" smtClean="0"/>
              <a:t>представляют архитектуру ПС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5445125"/>
            <a:ext cx="7561262" cy="685800"/>
          </a:xfrm>
        </p:spPr>
        <p:txBody>
          <a:bodyPr/>
          <a:lstStyle/>
          <a:p>
            <a:pPr lvl="1" algn="ctr" eaLnBrk="1" hangingPunct="1">
              <a:lnSpc>
                <a:spcPct val="87000"/>
              </a:lnSpc>
              <a:spcBef>
                <a:spcPct val="0"/>
              </a:spcBef>
              <a:buSzTx/>
              <a:buFont typeface="Wingdings" pitchFamily="2" charset="2"/>
              <a:buNone/>
            </a:pPr>
            <a:r>
              <a:rPr lang="ru-RU" sz="2400" b="1" smtClean="0">
                <a:solidFill>
                  <a:srgbClr val="FF0066"/>
                </a:solidFill>
              </a:rPr>
              <a:t>Визуальная модель системы не должна</a:t>
            </a:r>
          </a:p>
          <a:p>
            <a:pPr lvl="1" algn="ctr" eaLnBrk="1" hangingPunct="1">
              <a:lnSpc>
                <a:spcPct val="87000"/>
              </a:lnSpc>
              <a:spcBef>
                <a:spcPct val="0"/>
              </a:spcBef>
              <a:buSzTx/>
              <a:buFont typeface="Wingdings" pitchFamily="2" charset="2"/>
              <a:buNone/>
            </a:pPr>
            <a:r>
              <a:rPr lang="ru-RU" sz="2400" b="1" smtClean="0">
                <a:solidFill>
                  <a:srgbClr val="FF0066"/>
                </a:solidFill>
              </a:rPr>
              <a:t>зависеть от языка ее реализации!</a:t>
            </a:r>
          </a:p>
        </p:txBody>
      </p:sp>
      <p:grpSp>
        <p:nvGrpSpPr>
          <p:cNvPr id="9220" name="Group 252"/>
          <p:cNvGrpSpPr>
            <a:grpSpLocks/>
          </p:cNvGrpSpPr>
          <p:nvPr/>
        </p:nvGrpSpPr>
        <p:grpSpPr bwMode="auto">
          <a:xfrm>
            <a:off x="250825" y="1484313"/>
            <a:ext cx="8577263" cy="3905250"/>
            <a:chOff x="158" y="935"/>
            <a:chExt cx="5403" cy="2460"/>
          </a:xfrm>
        </p:grpSpPr>
        <p:sp>
          <p:nvSpPr>
            <p:cNvPr id="9222" name="Freeform 213"/>
            <p:cNvSpPr>
              <a:spLocks/>
            </p:cNvSpPr>
            <p:nvPr/>
          </p:nvSpPr>
          <p:spPr bwMode="auto">
            <a:xfrm>
              <a:off x="2381" y="2795"/>
              <a:ext cx="2721" cy="600"/>
            </a:xfrm>
            <a:custGeom>
              <a:avLst/>
              <a:gdLst>
                <a:gd name="T0" fmla="*/ 0 w 2302"/>
                <a:gd name="T1" fmla="*/ 325130 h 507"/>
                <a:gd name="T2" fmla="*/ 2343915 w 2302"/>
                <a:gd name="T3" fmla="*/ 1186983 h 507"/>
                <a:gd name="T4" fmla="*/ 3449341 w 2302"/>
                <a:gd name="T5" fmla="*/ 1574044 h 507"/>
                <a:gd name="T6" fmla="*/ 4559887 w 2302"/>
                <a:gd name="T7" fmla="*/ 1930137 h 507"/>
                <a:gd name="T8" fmla="*/ 5603902 w 2302"/>
                <a:gd name="T9" fmla="*/ 2229464 h 507"/>
                <a:gd name="T10" fmla="*/ 6550677 w 2302"/>
                <a:gd name="T11" fmla="*/ 2435898 h 507"/>
                <a:gd name="T12" fmla="*/ 7441163 w 2302"/>
                <a:gd name="T13" fmla="*/ 2585560 h 507"/>
                <a:gd name="T14" fmla="*/ 8229290 w 2302"/>
                <a:gd name="T15" fmla="*/ 2611362 h 507"/>
                <a:gd name="T16" fmla="*/ 8577294 w 2302"/>
                <a:gd name="T17" fmla="*/ 2585560 h 507"/>
                <a:gd name="T18" fmla="*/ 8925297 w 2302"/>
                <a:gd name="T19" fmla="*/ 2492664 h 507"/>
                <a:gd name="T20" fmla="*/ 9242598 w 2302"/>
                <a:gd name="T21" fmla="*/ 2373966 h 507"/>
                <a:gd name="T22" fmla="*/ 9529187 w 2302"/>
                <a:gd name="T23" fmla="*/ 2255267 h 507"/>
                <a:gd name="T24" fmla="*/ 10066553 w 2302"/>
                <a:gd name="T25" fmla="*/ 1873372 h 507"/>
                <a:gd name="T26" fmla="*/ 10511794 w 2302"/>
                <a:gd name="T27" fmla="*/ 1455346 h 507"/>
                <a:gd name="T28" fmla="*/ 10921211 w 2302"/>
                <a:gd name="T29" fmla="*/ 1011515 h 507"/>
                <a:gd name="T30" fmla="*/ 11238507 w 2302"/>
                <a:gd name="T31" fmla="*/ 593490 h 507"/>
                <a:gd name="T32" fmla="*/ 11525102 w 2302"/>
                <a:gd name="T33" fmla="*/ 237396 h 507"/>
                <a:gd name="T34" fmla="*/ 11647924 w 2302"/>
                <a:gd name="T35" fmla="*/ 87734 h 507"/>
                <a:gd name="T36" fmla="*/ 11775871 w 2302"/>
                <a:gd name="T37" fmla="*/ 0 h 50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302"/>
                <a:gd name="T58" fmla="*/ 0 h 507"/>
                <a:gd name="T59" fmla="*/ 2302 w 2302"/>
                <a:gd name="T60" fmla="*/ 507 h 50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302" h="507">
                  <a:moveTo>
                    <a:pt x="0" y="63"/>
                  </a:moveTo>
                  <a:lnTo>
                    <a:pt x="458" y="230"/>
                  </a:lnTo>
                  <a:lnTo>
                    <a:pt x="674" y="305"/>
                  </a:lnTo>
                  <a:lnTo>
                    <a:pt x="891" y="374"/>
                  </a:lnTo>
                  <a:lnTo>
                    <a:pt x="1095" y="432"/>
                  </a:lnTo>
                  <a:lnTo>
                    <a:pt x="1280" y="472"/>
                  </a:lnTo>
                  <a:lnTo>
                    <a:pt x="1454" y="501"/>
                  </a:lnTo>
                  <a:lnTo>
                    <a:pt x="1608" y="506"/>
                  </a:lnTo>
                  <a:lnTo>
                    <a:pt x="1676" y="501"/>
                  </a:lnTo>
                  <a:lnTo>
                    <a:pt x="1744" y="483"/>
                  </a:lnTo>
                  <a:lnTo>
                    <a:pt x="1806" y="460"/>
                  </a:lnTo>
                  <a:lnTo>
                    <a:pt x="1862" y="437"/>
                  </a:lnTo>
                  <a:lnTo>
                    <a:pt x="1967" y="363"/>
                  </a:lnTo>
                  <a:lnTo>
                    <a:pt x="2054" y="282"/>
                  </a:lnTo>
                  <a:lnTo>
                    <a:pt x="2134" y="196"/>
                  </a:lnTo>
                  <a:lnTo>
                    <a:pt x="2196" y="115"/>
                  </a:lnTo>
                  <a:lnTo>
                    <a:pt x="2252" y="46"/>
                  </a:lnTo>
                  <a:lnTo>
                    <a:pt x="2276" y="17"/>
                  </a:lnTo>
                  <a:lnTo>
                    <a:pt x="2301" y="0"/>
                  </a:lnTo>
                </a:path>
              </a:pathLst>
            </a:custGeom>
            <a:noFill/>
            <a:ln w="76200" cap="rnd">
              <a:solidFill>
                <a:srgbClr val="00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23" name="Group 251"/>
            <p:cNvGrpSpPr>
              <a:grpSpLocks/>
            </p:cNvGrpSpPr>
            <p:nvPr/>
          </p:nvGrpSpPr>
          <p:grpSpPr bwMode="auto">
            <a:xfrm>
              <a:off x="158" y="935"/>
              <a:ext cx="5403" cy="2380"/>
              <a:chOff x="158" y="1095"/>
              <a:chExt cx="5403" cy="2380"/>
            </a:xfrm>
          </p:grpSpPr>
          <p:sp>
            <p:nvSpPr>
              <p:cNvPr id="9224" name="Freeform 209"/>
              <p:cNvSpPr>
                <a:spLocks/>
              </p:cNvSpPr>
              <p:nvPr/>
            </p:nvSpPr>
            <p:spPr bwMode="auto">
              <a:xfrm>
                <a:off x="2160" y="1200"/>
                <a:ext cx="1899" cy="666"/>
              </a:xfrm>
              <a:custGeom>
                <a:avLst/>
                <a:gdLst>
                  <a:gd name="T0" fmla="*/ 0 w 1699"/>
                  <a:gd name="T1" fmla="*/ 560387 h 666"/>
                  <a:gd name="T2" fmla="*/ 633121 w 1699"/>
                  <a:gd name="T3" fmla="*/ 444500 h 666"/>
                  <a:gd name="T4" fmla="*/ 1248940 w 1699"/>
                  <a:gd name="T5" fmla="*/ 331787 h 666"/>
                  <a:gd name="T6" fmla="*/ 1840546 w 1699"/>
                  <a:gd name="T7" fmla="*/ 228600 h 666"/>
                  <a:gd name="T8" fmla="*/ 2407932 w 1699"/>
                  <a:gd name="T9" fmla="*/ 141287 h 666"/>
                  <a:gd name="T10" fmla="*/ 2684703 w 1699"/>
                  <a:gd name="T11" fmla="*/ 103188 h 666"/>
                  <a:gd name="T12" fmla="*/ 2958019 w 1699"/>
                  <a:gd name="T13" fmla="*/ 66675 h 666"/>
                  <a:gd name="T14" fmla="*/ 3210574 w 1699"/>
                  <a:gd name="T15" fmla="*/ 42862 h 666"/>
                  <a:gd name="T16" fmla="*/ 3466593 w 1699"/>
                  <a:gd name="T17" fmla="*/ 19050 h 666"/>
                  <a:gd name="T18" fmla="*/ 3698389 w 1699"/>
                  <a:gd name="T19" fmla="*/ 4762 h 666"/>
                  <a:gd name="T20" fmla="*/ 3909428 w 1699"/>
                  <a:gd name="T21" fmla="*/ 0 h 666"/>
                  <a:gd name="T22" fmla="*/ 4120471 w 1699"/>
                  <a:gd name="T23" fmla="*/ 4762 h 666"/>
                  <a:gd name="T24" fmla="*/ 4310751 w 1699"/>
                  <a:gd name="T25" fmla="*/ 14288 h 666"/>
                  <a:gd name="T26" fmla="*/ 4480275 w 1699"/>
                  <a:gd name="T27" fmla="*/ 38100 h 666"/>
                  <a:gd name="T28" fmla="*/ 4649799 w 1699"/>
                  <a:gd name="T29" fmla="*/ 74612 h 666"/>
                  <a:gd name="T30" fmla="*/ 4798565 w 1699"/>
                  <a:gd name="T31" fmla="*/ 127000 h 666"/>
                  <a:gd name="T32" fmla="*/ 4923112 w 1699"/>
                  <a:gd name="T33" fmla="*/ 187325 h 666"/>
                  <a:gd name="T34" fmla="*/ 5051122 w 1699"/>
                  <a:gd name="T35" fmla="*/ 257175 h 666"/>
                  <a:gd name="T36" fmla="*/ 5154912 w 1699"/>
                  <a:gd name="T37" fmla="*/ 331787 h 666"/>
                  <a:gd name="T38" fmla="*/ 5262163 w 1699"/>
                  <a:gd name="T39" fmla="*/ 415925 h 666"/>
                  <a:gd name="T40" fmla="*/ 5365951 w 1699"/>
                  <a:gd name="T41" fmla="*/ 500063 h 666"/>
                  <a:gd name="T42" fmla="*/ 5514717 w 1699"/>
                  <a:gd name="T43" fmla="*/ 673100 h 666"/>
                  <a:gd name="T44" fmla="*/ 5601208 w 1699"/>
                  <a:gd name="T45" fmla="*/ 752475 h 666"/>
                  <a:gd name="T46" fmla="*/ 5663483 w 1699"/>
                  <a:gd name="T47" fmla="*/ 831850 h 666"/>
                  <a:gd name="T48" fmla="*/ 5725758 w 1699"/>
                  <a:gd name="T49" fmla="*/ 901700 h 666"/>
                  <a:gd name="T50" fmla="*/ 5767273 w 1699"/>
                  <a:gd name="T51" fmla="*/ 966788 h 666"/>
                  <a:gd name="T52" fmla="*/ 5833007 w 1699"/>
                  <a:gd name="T53" fmla="*/ 1017588 h 666"/>
                  <a:gd name="T54" fmla="*/ 5874524 w 1699"/>
                  <a:gd name="T55" fmla="*/ 1055688 h 66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1699"/>
                  <a:gd name="T85" fmla="*/ 0 h 666"/>
                  <a:gd name="T86" fmla="*/ 1699 w 1699"/>
                  <a:gd name="T87" fmla="*/ 666 h 66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1699" h="666">
                    <a:moveTo>
                      <a:pt x="0" y="353"/>
                    </a:moveTo>
                    <a:lnTo>
                      <a:pt x="183" y="280"/>
                    </a:lnTo>
                    <a:lnTo>
                      <a:pt x="361" y="209"/>
                    </a:lnTo>
                    <a:lnTo>
                      <a:pt x="532" y="144"/>
                    </a:lnTo>
                    <a:lnTo>
                      <a:pt x="696" y="89"/>
                    </a:lnTo>
                    <a:lnTo>
                      <a:pt x="776" y="65"/>
                    </a:lnTo>
                    <a:lnTo>
                      <a:pt x="855" y="42"/>
                    </a:lnTo>
                    <a:lnTo>
                      <a:pt x="928" y="27"/>
                    </a:lnTo>
                    <a:lnTo>
                      <a:pt x="1002" y="12"/>
                    </a:lnTo>
                    <a:lnTo>
                      <a:pt x="1069" y="3"/>
                    </a:lnTo>
                    <a:lnTo>
                      <a:pt x="1130" y="0"/>
                    </a:lnTo>
                    <a:lnTo>
                      <a:pt x="1191" y="3"/>
                    </a:lnTo>
                    <a:lnTo>
                      <a:pt x="1246" y="9"/>
                    </a:lnTo>
                    <a:lnTo>
                      <a:pt x="1295" y="24"/>
                    </a:lnTo>
                    <a:lnTo>
                      <a:pt x="1344" y="47"/>
                    </a:lnTo>
                    <a:lnTo>
                      <a:pt x="1387" y="80"/>
                    </a:lnTo>
                    <a:lnTo>
                      <a:pt x="1423" y="118"/>
                    </a:lnTo>
                    <a:lnTo>
                      <a:pt x="1460" y="162"/>
                    </a:lnTo>
                    <a:lnTo>
                      <a:pt x="1490" y="209"/>
                    </a:lnTo>
                    <a:lnTo>
                      <a:pt x="1521" y="262"/>
                    </a:lnTo>
                    <a:lnTo>
                      <a:pt x="1551" y="315"/>
                    </a:lnTo>
                    <a:lnTo>
                      <a:pt x="1594" y="424"/>
                    </a:lnTo>
                    <a:lnTo>
                      <a:pt x="1619" y="474"/>
                    </a:lnTo>
                    <a:lnTo>
                      <a:pt x="1637" y="524"/>
                    </a:lnTo>
                    <a:lnTo>
                      <a:pt x="1655" y="568"/>
                    </a:lnTo>
                    <a:lnTo>
                      <a:pt x="1667" y="609"/>
                    </a:lnTo>
                    <a:lnTo>
                      <a:pt x="1686" y="641"/>
                    </a:lnTo>
                    <a:lnTo>
                      <a:pt x="1698" y="665"/>
                    </a:lnTo>
                  </a:path>
                </a:pathLst>
              </a:custGeom>
              <a:noFill/>
              <a:ln w="76200" cap="rnd">
                <a:solidFill>
                  <a:srgbClr val="3366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5" name="Freeform 5"/>
              <p:cNvSpPr>
                <a:spLocks/>
              </p:cNvSpPr>
              <p:nvPr/>
            </p:nvSpPr>
            <p:spPr bwMode="auto">
              <a:xfrm>
                <a:off x="4142" y="2720"/>
                <a:ext cx="359" cy="302"/>
              </a:xfrm>
              <a:custGeom>
                <a:avLst/>
                <a:gdLst>
                  <a:gd name="T0" fmla="*/ 0 w 359"/>
                  <a:gd name="T1" fmla="*/ 0 h 302"/>
                  <a:gd name="T2" fmla="*/ 358 w 359"/>
                  <a:gd name="T3" fmla="*/ 0 h 302"/>
                  <a:gd name="T4" fmla="*/ 358 w 359"/>
                  <a:gd name="T5" fmla="*/ 301 h 302"/>
                  <a:gd name="T6" fmla="*/ 345 w 359"/>
                  <a:gd name="T7" fmla="*/ 301 h 302"/>
                  <a:gd name="T8" fmla="*/ 345 w 359"/>
                  <a:gd name="T9" fmla="*/ 289 h 302"/>
                  <a:gd name="T10" fmla="*/ 252 w 359"/>
                  <a:gd name="T11" fmla="*/ 289 h 302"/>
                  <a:gd name="T12" fmla="*/ 252 w 359"/>
                  <a:gd name="T13" fmla="*/ 301 h 302"/>
                  <a:gd name="T14" fmla="*/ 224 w 359"/>
                  <a:gd name="T15" fmla="*/ 301 h 302"/>
                  <a:gd name="T16" fmla="*/ 224 w 359"/>
                  <a:gd name="T17" fmla="*/ 289 h 302"/>
                  <a:gd name="T18" fmla="*/ 132 w 359"/>
                  <a:gd name="T19" fmla="*/ 289 h 302"/>
                  <a:gd name="T20" fmla="*/ 132 w 359"/>
                  <a:gd name="T21" fmla="*/ 301 h 302"/>
                  <a:gd name="T22" fmla="*/ 105 w 359"/>
                  <a:gd name="T23" fmla="*/ 301 h 302"/>
                  <a:gd name="T24" fmla="*/ 105 w 359"/>
                  <a:gd name="T25" fmla="*/ 289 h 302"/>
                  <a:gd name="T26" fmla="*/ 14 w 359"/>
                  <a:gd name="T27" fmla="*/ 289 h 302"/>
                  <a:gd name="T28" fmla="*/ 14 w 359"/>
                  <a:gd name="T29" fmla="*/ 301 h 302"/>
                  <a:gd name="T30" fmla="*/ 0 w 359"/>
                  <a:gd name="T31" fmla="*/ 301 h 302"/>
                  <a:gd name="T32" fmla="*/ 0 w 359"/>
                  <a:gd name="T33" fmla="*/ 0 h 30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9"/>
                  <a:gd name="T52" fmla="*/ 0 h 302"/>
                  <a:gd name="T53" fmla="*/ 359 w 359"/>
                  <a:gd name="T54" fmla="*/ 302 h 30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9" h="302">
                    <a:moveTo>
                      <a:pt x="0" y="0"/>
                    </a:moveTo>
                    <a:lnTo>
                      <a:pt x="358" y="0"/>
                    </a:lnTo>
                    <a:lnTo>
                      <a:pt x="358" y="301"/>
                    </a:lnTo>
                    <a:lnTo>
                      <a:pt x="345" y="301"/>
                    </a:lnTo>
                    <a:lnTo>
                      <a:pt x="345" y="289"/>
                    </a:lnTo>
                    <a:lnTo>
                      <a:pt x="252" y="289"/>
                    </a:lnTo>
                    <a:lnTo>
                      <a:pt x="252" y="301"/>
                    </a:lnTo>
                    <a:lnTo>
                      <a:pt x="224" y="301"/>
                    </a:lnTo>
                    <a:lnTo>
                      <a:pt x="224" y="289"/>
                    </a:lnTo>
                    <a:lnTo>
                      <a:pt x="132" y="289"/>
                    </a:lnTo>
                    <a:lnTo>
                      <a:pt x="132" y="301"/>
                    </a:lnTo>
                    <a:lnTo>
                      <a:pt x="105" y="301"/>
                    </a:lnTo>
                    <a:lnTo>
                      <a:pt x="105" y="289"/>
                    </a:lnTo>
                    <a:lnTo>
                      <a:pt x="14" y="289"/>
                    </a:lnTo>
                    <a:lnTo>
                      <a:pt x="14" y="301"/>
                    </a:lnTo>
                    <a:lnTo>
                      <a:pt x="0" y="30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ECECE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6" name="Line 6"/>
              <p:cNvSpPr>
                <a:spLocks noChangeShapeType="1"/>
              </p:cNvSpPr>
              <p:nvPr/>
            </p:nvSpPr>
            <p:spPr bwMode="auto">
              <a:xfrm>
                <a:off x="4145" y="2737"/>
                <a:ext cx="35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7" name="Line 7"/>
              <p:cNvSpPr>
                <a:spLocks noChangeShapeType="1"/>
              </p:cNvSpPr>
              <p:nvPr/>
            </p:nvSpPr>
            <p:spPr bwMode="auto">
              <a:xfrm>
                <a:off x="4383" y="2766"/>
                <a:ext cx="11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8" name="Line 8"/>
              <p:cNvSpPr>
                <a:spLocks noChangeShapeType="1"/>
              </p:cNvSpPr>
              <p:nvPr/>
            </p:nvSpPr>
            <p:spPr bwMode="auto">
              <a:xfrm>
                <a:off x="4145" y="2893"/>
                <a:ext cx="117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9" name="Line 9"/>
              <p:cNvSpPr>
                <a:spLocks noChangeShapeType="1"/>
              </p:cNvSpPr>
              <p:nvPr/>
            </p:nvSpPr>
            <p:spPr bwMode="auto">
              <a:xfrm>
                <a:off x="4145" y="2958"/>
                <a:ext cx="35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0" name="Line 10"/>
              <p:cNvSpPr>
                <a:spLocks noChangeShapeType="1"/>
              </p:cNvSpPr>
              <p:nvPr/>
            </p:nvSpPr>
            <p:spPr bwMode="auto">
              <a:xfrm>
                <a:off x="4145" y="2998"/>
                <a:ext cx="35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1" name="Line 11"/>
              <p:cNvSpPr>
                <a:spLocks noChangeShapeType="1"/>
              </p:cNvSpPr>
              <p:nvPr/>
            </p:nvSpPr>
            <p:spPr bwMode="auto">
              <a:xfrm>
                <a:off x="4164" y="2740"/>
                <a:ext cx="0" cy="15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2" name="Line 12"/>
              <p:cNvSpPr>
                <a:spLocks noChangeShapeType="1"/>
              </p:cNvSpPr>
              <p:nvPr/>
            </p:nvSpPr>
            <p:spPr bwMode="auto">
              <a:xfrm>
                <a:off x="4198" y="2740"/>
                <a:ext cx="0" cy="15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3" name="Rectangle 13"/>
              <p:cNvSpPr>
                <a:spLocks noChangeArrowheads="1"/>
              </p:cNvSpPr>
              <p:nvPr/>
            </p:nvSpPr>
            <p:spPr bwMode="auto">
              <a:xfrm>
                <a:off x="4300" y="2866"/>
                <a:ext cx="43" cy="29"/>
              </a:xfrm>
              <a:prstGeom prst="rect">
                <a:avLst/>
              </a:pr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34" name="Line 14"/>
              <p:cNvSpPr>
                <a:spLocks noChangeShapeType="1"/>
              </p:cNvSpPr>
              <p:nvPr/>
            </p:nvSpPr>
            <p:spPr bwMode="auto">
              <a:xfrm flipV="1">
                <a:off x="5130" y="2459"/>
                <a:ext cx="0" cy="128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5" name="AutoShape 15"/>
              <p:cNvSpPr>
                <a:spLocks noChangeArrowheads="1"/>
              </p:cNvSpPr>
              <p:nvPr/>
            </p:nvSpPr>
            <p:spPr bwMode="auto">
              <a:xfrm>
                <a:off x="3950" y="1987"/>
                <a:ext cx="295" cy="245"/>
              </a:xfrm>
              <a:prstGeom prst="roundRect">
                <a:avLst>
                  <a:gd name="adj" fmla="val 12458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36" name="AutoShape 16"/>
              <p:cNvSpPr>
                <a:spLocks noChangeArrowheads="1"/>
              </p:cNvSpPr>
              <p:nvPr/>
            </p:nvSpPr>
            <p:spPr bwMode="auto">
              <a:xfrm>
                <a:off x="3984" y="2017"/>
                <a:ext cx="225" cy="185"/>
              </a:xfrm>
              <a:prstGeom prst="roundRect">
                <a:avLst>
                  <a:gd name="adj" fmla="val 12458"/>
                </a:avLst>
              </a:prstGeom>
              <a:solidFill>
                <a:srgbClr val="FDE3BA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37" name="Line 17"/>
              <p:cNvSpPr>
                <a:spLocks noChangeShapeType="1"/>
              </p:cNvSpPr>
              <p:nvPr/>
            </p:nvSpPr>
            <p:spPr bwMode="auto">
              <a:xfrm>
                <a:off x="4018" y="2240"/>
                <a:ext cx="0" cy="2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8" name="Line 18"/>
              <p:cNvSpPr>
                <a:spLocks noChangeShapeType="1"/>
              </p:cNvSpPr>
              <p:nvPr/>
            </p:nvSpPr>
            <p:spPr bwMode="auto">
              <a:xfrm>
                <a:off x="4180" y="2240"/>
                <a:ext cx="0" cy="2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9" name="Rectangle 19"/>
              <p:cNvSpPr>
                <a:spLocks noChangeArrowheads="1"/>
              </p:cNvSpPr>
              <p:nvPr/>
            </p:nvSpPr>
            <p:spPr bwMode="auto">
              <a:xfrm>
                <a:off x="3933" y="2268"/>
                <a:ext cx="329" cy="8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40" name="Line 20"/>
              <p:cNvSpPr>
                <a:spLocks noChangeShapeType="1"/>
              </p:cNvSpPr>
              <p:nvPr/>
            </p:nvSpPr>
            <p:spPr bwMode="auto">
              <a:xfrm>
                <a:off x="3950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1" name="Line 21"/>
              <p:cNvSpPr>
                <a:spLocks noChangeShapeType="1"/>
              </p:cNvSpPr>
              <p:nvPr/>
            </p:nvSpPr>
            <p:spPr bwMode="auto">
              <a:xfrm>
                <a:off x="3957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2" name="Line 22"/>
              <p:cNvSpPr>
                <a:spLocks noChangeShapeType="1"/>
              </p:cNvSpPr>
              <p:nvPr/>
            </p:nvSpPr>
            <p:spPr bwMode="auto">
              <a:xfrm>
                <a:off x="3966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3" name="Line 23"/>
              <p:cNvSpPr>
                <a:spLocks noChangeShapeType="1"/>
              </p:cNvSpPr>
              <p:nvPr/>
            </p:nvSpPr>
            <p:spPr bwMode="auto">
              <a:xfrm>
                <a:off x="3975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4" name="Line 24"/>
              <p:cNvSpPr>
                <a:spLocks noChangeShapeType="1"/>
              </p:cNvSpPr>
              <p:nvPr/>
            </p:nvSpPr>
            <p:spPr bwMode="auto">
              <a:xfrm>
                <a:off x="3983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5" name="Line 25"/>
              <p:cNvSpPr>
                <a:spLocks noChangeShapeType="1"/>
              </p:cNvSpPr>
              <p:nvPr/>
            </p:nvSpPr>
            <p:spPr bwMode="auto">
              <a:xfrm>
                <a:off x="3992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6" name="Line 26"/>
              <p:cNvSpPr>
                <a:spLocks noChangeShapeType="1"/>
              </p:cNvSpPr>
              <p:nvPr/>
            </p:nvSpPr>
            <p:spPr bwMode="auto">
              <a:xfrm>
                <a:off x="4000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7" name="Line 27"/>
              <p:cNvSpPr>
                <a:spLocks noChangeShapeType="1"/>
              </p:cNvSpPr>
              <p:nvPr/>
            </p:nvSpPr>
            <p:spPr bwMode="auto">
              <a:xfrm>
                <a:off x="4009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8" name="Line 28"/>
              <p:cNvSpPr>
                <a:spLocks noChangeShapeType="1"/>
              </p:cNvSpPr>
              <p:nvPr/>
            </p:nvSpPr>
            <p:spPr bwMode="auto">
              <a:xfrm>
                <a:off x="4018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9" name="Line 29"/>
              <p:cNvSpPr>
                <a:spLocks noChangeShapeType="1"/>
              </p:cNvSpPr>
              <p:nvPr/>
            </p:nvSpPr>
            <p:spPr bwMode="auto">
              <a:xfrm>
                <a:off x="4026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50" name="Line 30"/>
              <p:cNvSpPr>
                <a:spLocks noChangeShapeType="1"/>
              </p:cNvSpPr>
              <p:nvPr/>
            </p:nvSpPr>
            <p:spPr bwMode="auto">
              <a:xfrm>
                <a:off x="4034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51" name="Line 31"/>
              <p:cNvSpPr>
                <a:spLocks noChangeShapeType="1"/>
              </p:cNvSpPr>
              <p:nvPr/>
            </p:nvSpPr>
            <p:spPr bwMode="auto">
              <a:xfrm>
                <a:off x="4044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52" name="Line 32"/>
              <p:cNvSpPr>
                <a:spLocks noChangeShapeType="1"/>
              </p:cNvSpPr>
              <p:nvPr/>
            </p:nvSpPr>
            <p:spPr bwMode="auto">
              <a:xfrm>
                <a:off x="4052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53" name="Line 33"/>
              <p:cNvSpPr>
                <a:spLocks noChangeShapeType="1"/>
              </p:cNvSpPr>
              <p:nvPr/>
            </p:nvSpPr>
            <p:spPr bwMode="auto">
              <a:xfrm>
                <a:off x="4060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54" name="Line 34"/>
              <p:cNvSpPr>
                <a:spLocks noChangeShapeType="1"/>
              </p:cNvSpPr>
              <p:nvPr/>
            </p:nvSpPr>
            <p:spPr bwMode="auto">
              <a:xfrm>
                <a:off x="4070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55" name="Line 35"/>
              <p:cNvSpPr>
                <a:spLocks noChangeShapeType="1"/>
              </p:cNvSpPr>
              <p:nvPr/>
            </p:nvSpPr>
            <p:spPr bwMode="auto">
              <a:xfrm>
                <a:off x="4078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56" name="Line 36"/>
              <p:cNvSpPr>
                <a:spLocks noChangeShapeType="1"/>
              </p:cNvSpPr>
              <p:nvPr/>
            </p:nvSpPr>
            <p:spPr bwMode="auto">
              <a:xfrm>
                <a:off x="4086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57" name="Line 37"/>
              <p:cNvSpPr>
                <a:spLocks noChangeShapeType="1"/>
              </p:cNvSpPr>
              <p:nvPr/>
            </p:nvSpPr>
            <p:spPr bwMode="auto">
              <a:xfrm>
                <a:off x="4096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58" name="Line 38"/>
              <p:cNvSpPr>
                <a:spLocks noChangeShapeType="1"/>
              </p:cNvSpPr>
              <p:nvPr/>
            </p:nvSpPr>
            <p:spPr bwMode="auto">
              <a:xfrm>
                <a:off x="4103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59" name="Rectangle 39"/>
              <p:cNvSpPr>
                <a:spLocks noChangeArrowheads="1"/>
              </p:cNvSpPr>
              <p:nvPr/>
            </p:nvSpPr>
            <p:spPr bwMode="auto">
              <a:xfrm>
                <a:off x="4180" y="2291"/>
                <a:ext cx="29" cy="1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60" name="Rectangle 40"/>
              <p:cNvSpPr>
                <a:spLocks noChangeArrowheads="1"/>
              </p:cNvSpPr>
              <p:nvPr/>
            </p:nvSpPr>
            <p:spPr bwMode="auto">
              <a:xfrm>
                <a:off x="4146" y="2294"/>
                <a:ext cx="99" cy="4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61" name="Rectangle 41"/>
              <p:cNvSpPr>
                <a:spLocks noChangeArrowheads="1"/>
              </p:cNvSpPr>
              <p:nvPr/>
            </p:nvSpPr>
            <p:spPr bwMode="auto">
              <a:xfrm>
                <a:off x="4180" y="2321"/>
                <a:ext cx="29" cy="9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62" name="Rectangle 42"/>
              <p:cNvSpPr>
                <a:spLocks noChangeArrowheads="1"/>
              </p:cNvSpPr>
              <p:nvPr/>
            </p:nvSpPr>
            <p:spPr bwMode="auto">
              <a:xfrm>
                <a:off x="4146" y="2324"/>
                <a:ext cx="99" cy="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63" name="Rectangle 43"/>
              <p:cNvSpPr>
                <a:spLocks noChangeArrowheads="1"/>
              </p:cNvSpPr>
              <p:nvPr/>
            </p:nvSpPr>
            <p:spPr bwMode="auto">
              <a:xfrm>
                <a:off x="4076" y="2220"/>
                <a:ext cx="4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64" name="Rectangle 44"/>
              <p:cNvSpPr>
                <a:spLocks noChangeArrowheads="1"/>
              </p:cNvSpPr>
              <p:nvPr/>
            </p:nvSpPr>
            <p:spPr bwMode="auto">
              <a:xfrm>
                <a:off x="4034" y="2031"/>
                <a:ext cx="129" cy="123"/>
              </a:xfrm>
              <a:prstGeom prst="rect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65" name="Rectangle 45"/>
              <p:cNvSpPr>
                <a:spLocks noChangeArrowheads="1"/>
              </p:cNvSpPr>
              <p:nvPr/>
            </p:nvSpPr>
            <p:spPr bwMode="auto">
              <a:xfrm>
                <a:off x="4031" y="2090"/>
                <a:ext cx="4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66" name="Rectangle 46"/>
              <p:cNvSpPr>
                <a:spLocks noChangeArrowheads="1"/>
              </p:cNvSpPr>
              <p:nvPr/>
            </p:nvSpPr>
            <p:spPr bwMode="auto">
              <a:xfrm>
                <a:off x="4076" y="2095"/>
                <a:ext cx="131" cy="81"/>
              </a:xfrm>
              <a:prstGeom prst="rect">
                <a:avLst/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67" name="Rectangle 47"/>
              <p:cNvSpPr>
                <a:spLocks noChangeArrowheads="1"/>
              </p:cNvSpPr>
              <p:nvPr/>
            </p:nvSpPr>
            <p:spPr bwMode="auto">
              <a:xfrm>
                <a:off x="4121" y="2133"/>
                <a:ext cx="4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68" name="AutoShape 48"/>
              <p:cNvSpPr>
                <a:spLocks noChangeArrowheads="1"/>
              </p:cNvSpPr>
              <p:nvPr/>
            </p:nvSpPr>
            <p:spPr bwMode="auto">
              <a:xfrm>
                <a:off x="4463" y="1987"/>
                <a:ext cx="295" cy="245"/>
              </a:xfrm>
              <a:prstGeom prst="roundRect">
                <a:avLst>
                  <a:gd name="adj" fmla="val 12458"/>
                </a:avLst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69" name="AutoShape 49"/>
              <p:cNvSpPr>
                <a:spLocks noChangeArrowheads="1"/>
              </p:cNvSpPr>
              <p:nvPr/>
            </p:nvSpPr>
            <p:spPr bwMode="auto">
              <a:xfrm>
                <a:off x="4498" y="2017"/>
                <a:ext cx="225" cy="185"/>
              </a:xfrm>
              <a:prstGeom prst="roundRect">
                <a:avLst>
                  <a:gd name="adj" fmla="val 12458"/>
                </a:avLst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70" name="Line 50"/>
              <p:cNvSpPr>
                <a:spLocks noChangeShapeType="1"/>
              </p:cNvSpPr>
              <p:nvPr/>
            </p:nvSpPr>
            <p:spPr bwMode="auto">
              <a:xfrm>
                <a:off x="4530" y="2240"/>
                <a:ext cx="0" cy="2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1" name="Line 51"/>
              <p:cNvSpPr>
                <a:spLocks noChangeShapeType="1"/>
              </p:cNvSpPr>
              <p:nvPr/>
            </p:nvSpPr>
            <p:spPr bwMode="auto">
              <a:xfrm>
                <a:off x="4692" y="2240"/>
                <a:ext cx="0" cy="2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2" name="Rectangle 52"/>
              <p:cNvSpPr>
                <a:spLocks noChangeArrowheads="1"/>
              </p:cNvSpPr>
              <p:nvPr/>
            </p:nvSpPr>
            <p:spPr bwMode="auto">
              <a:xfrm>
                <a:off x="4446" y="2268"/>
                <a:ext cx="328" cy="83"/>
              </a:xfrm>
              <a:prstGeom prst="rect">
                <a:avLst/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73" name="Line 53"/>
              <p:cNvSpPr>
                <a:spLocks noChangeShapeType="1"/>
              </p:cNvSpPr>
              <p:nvPr/>
            </p:nvSpPr>
            <p:spPr bwMode="auto">
              <a:xfrm>
                <a:off x="4462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4" name="Line 54"/>
              <p:cNvSpPr>
                <a:spLocks noChangeShapeType="1"/>
              </p:cNvSpPr>
              <p:nvPr/>
            </p:nvSpPr>
            <p:spPr bwMode="auto">
              <a:xfrm>
                <a:off x="4471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5" name="Line 55"/>
              <p:cNvSpPr>
                <a:spLocks noChangeShapeType="1"/>
              </p:cNvSpPr>
              <p:nvPr/>
            </p:nvSpPr>
            <p:spPr bwMode="auto">
              <a:xfrm>
                <a:off x="4479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6" name="Line 56"/>
              <p:cNvSpPr>
                <a:spLocks noChangeShapeType="1"/>
              </p:cNvSpPr>
              <p:nvPr/>
            </p:nvSpPr>
            <p:spPr bwMode="auto">
              <a:xfrm>
                <a:off x="4488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7" name="Line 57"/>
              <p:cNvSpPr>
                <a:spLocks noChangeShapeType="1"/>
              </p:cNvSpPr>
              <p:nvPr/>
            </p:nvSpPr>
            <p:spPr bwMode="auto">
              <a:xfrm>
                <a:off x="4497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8" name="Line 58"/>
              <p:cNvSpPr>
                <a:spLocks noChangeShapeType="1"/>
              </p:cNvSpPr>
              <p:nvPr/>
            </p:nvSpPr>
            <p:spPr bwMode="auto">
              <a:xfrm>
                <a:off x="4505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79" name="Line 59"/>
              <p:cNvSpPr>
                <a:spLocks noChangeShapeType="1"/>
              </p:cNvSpPr>
              <p:nvPr/>
            </p:nvSpPr>
            <p:spPr bwMode="auto">
              <a:xfrm>
                <a:off x="4514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0" name="Line 60"/>
              <p:cNvSpPr>
                <a:spLocks noChangeShapeType="1"/>
              </p:cNvSpPr>
              <p:nvPr/>
            </p:nvSpPr>
            <p:spPr bwMode="auto">
              <a:xfrm>
                <a:off x="4522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1" name="Line 61"/>
              <p:cNvSpPr>
                <a:spLocks noChangeShapeType="1"/>
              </p:cNvSpPr>
              <p:nvPr/>
            </p:nvSpPr>
            <p:spPr bwMode="auto">
              <a:xfrm>
                <a:off x="4530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2" name="Line 62"/>
              <p:cNvSpPr>
                <a:spLocks noChangeShapeType="1"/>
              </p:cNvSpPr>
              <p:nvPr/>
            </p:nvSpPr>
            <p:spPr bwMode="auto">
              <a:xfrm>
                <a:off x="4540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3" name="Line 63"/>
              <p:cNvSpPr>
                <a:spLocks noChangeShapeType="1"/>
              </p:cNvSpPr>
              <p:nvPr/>
            </p:nvSpPr>
            <p:spPr bwMode="auto">
              <a:xfrm>
                <a:off x="4548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4" name="Line 64"/>
              <p:cNvSpPr>
                <a:spLocks noChangeShapeType="1"/>
              </p:cNvSpPr>
              <p:nvPr/>
            </p:nvSpPr>
            <p:spPr bwMode="auto">
              <a:xfrm>
                <a:off x="4557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5" name="Line 65"/>
              <p:cNvSpPr>
                <a:spLocks noChangeShapeType="1"/>
              </p:cNvSpPr>
              <p:nvPr/>
            </p:nvSpPr>
            <p:spPr bwMode="auto">
              <a:xfrm>
                <a:off x="4566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6" name="Line 66"/>
              <p:cNvSpPr>
                <a:spLocks noChangeShapeType="1"/>
              </p:cNvSpPr>
              <p:nvPr/>
            </p:nvSpPr>
            <p:spPr bwMode="auto">
              <a:xfrm>
                <a:off x="4574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7" name="Line 67"/>
              <p:cNvSpPr>
                <a:spLocks noChangeShapeType="1"/>
              </p:cNvSpPr>
              <p:nvPr/>
            </p:nvSpPr>
            <p:spPr bwMode="auto">
              <a:xfrm>
                <a:off x="4583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8" name="Line 68"/>
              <p:cNvSpPr>
                <a:spLocks noChangeShapeType="1"/>
              </p:cNvSpPr>
              <p:nvPr/>
            </p:nvSpPr>
            <p:spPr bwMode="auto">
              <a:xfrm>
                <a:off x="4592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89" name="Line 69"/>
              <p:cNvSpPr>
                <a:spLocks noChangeShapeType="1"/>
              </p:cNvSpPr>
              <p:nvPr/>
            </p:nvSpPr>
            <p:spPr bwMode="auto">
              <a:xfrm>
                <a:off x="4599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0" name="Line 70"/>
              <p:cNvSpPr>
                <a:spLocks noChangeShapeType="1"/>
              </p:cNvSpPr>
              <p:nvPr/>
            </p:nvSpPr>
            <p:spPr bwMode="auto">
              <a:xfrm>
                <a:off x="4608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1" name="Line 71"/>
              <p:cNvSpPr>
                <a:spLocks noChangeShapeType="1"/>
              </p:cNvSpPr>
              <p:nvPr/>
            </p:nvSpPr>
            <p:spPr bwMode="auto">
              <a:xfrm>
                <a:off x="4617" y="2314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2" name="Rectangle 72"/>
              <p:cNvSpPr>
                <a:spLocks noChangeArrowheads="1"/>
              </p:cNvSpPr>
              <p:nvPr/>
            </p:nvSpPr>
            <p:spPr bwMode="auto">
              <a:xfrm>
                <a:off x="4693" y="2291"/>
                <a:ext cx="30" cy="10"/>
              </a:xfrm>
              <a:prstGeom prst="rect">
                <a:avLst/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93" name="Rectangle 73"/>
              <p:cNvSpPr>
                <a:spLocks noChangeArrowheads="1"/>
              </p:cNvSpPr>
              <p:nvPr/>
            </p:nvSpPr>
            <p:spPr bwMode="auto">
              <a:xfrm>
                <a:off x="4659" y="2294"/>
                <a:ext cx="99" cy="4"/>
              </a:xfrm>
              <a:prstGeom prst="rect">
                <a:avLst/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94" name="Rectangle 74"/>
              <p:cNvSpPr>
                <a:spLocks noChangeArrowheads="1"/>
              </p:cNvSpPr>
              <p:nvPr/>
            </p:nvSpPr>
            <p:spPr bwMode="auto">
              <a:xfrm>
                <a:off x="4693" y="2321"/>
                <a:ext cx="30" cy="9"/>
              </a:xfrm>
              <a:prstGeom prst="rect">
                <a:avLst/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95" name="Rectangle 75"/>
              <p:cNvSpPr>
                <a:spLocks noChangeArrowheads="1"/>
              </p:cNvSpPr>
              <p:nvPr/>
            </p:nvSpPr>
            <p:spPr bwMode="auto">
              <a:xfrm>
                <a:off x="4659" y="2324"/>
                <a:ext cx="99" cy="6"/>
              </a:xfrm>
              <a:prstGeom prst="rect">
                <a:avLst/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96" name="Rectangle 76"/>
              <p:cNvSpPr>
                <a:spLocks noChangeArrowheads="1"/>
              </p:cNvSpPr>
              <p:nvPr/>
            </p:nvSpPr>
            <p:spPr bwMode="auto">
              <a:xfrm>
                <a:off x="4589" y="2220"/>
                <a:ext cx="45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97" name="Rectangle 77"/>
              <p:cNvSpPr>
                <a:spLocks noChangeArrowheads="1"/>
              </p:cNvSpPr>
              <p:nvPr/>
            </p:nvSpPr>
            <p:spPr bwMode="auto">
              <a:xfrm>
                <a:off x="4501" y="2031"/>
                <a:ext cx="129" cy="123"/>
              </a:xfrm>
              <a:prstGeom prst="rect">
                <a:avLst/>
              </a:prstGeom>
              <a:solidFill>
                <a:srgbClr val="00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98" name="Rectangle 78"/>
              <p:cNvSpPr>
                <a:spLocks noChangeArrowheads="1"/>
              </p:cNvSpPr>
              <p:nvPr/>
            </p:nvSpPr>
            <p:spPr bwMode="auto">
              <a:xfrm>
                <a:off x="4545" y="2090"/>
                <a:ext cx="4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299" name="Rectangle 79"/>
              <p:cNvSpPr>
                <a:spLocks noChangeArrowheads="1"/>
              </p:cNvSpPr>
              <p:nvPr/>
            </p:nvSpPr>
            <p:spPr bwMode="auto">
              <a:xfrm>
                <a:off x="4591" y="2095"/>
                <a:ext cx="128" cy="81"/>
              </a:xfrm>
              <a:prstGeom prst="rect">
                <a:avLst/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300" name="Rectangle 80"/>
              <p:cNvSpPr>
                <a:spLocks noChangeArrowheads="1"/>
              </p:cNvSpPr>
              <p:nvPr/>
            </p:nvSpPr>
            <p:spPr bwMode="auto">
              <a:xfrm>
                <a:off x="4634" y="2133"/>
                <a:ext cx="44" cy="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301" name="Line 81"/>
              <p:cNvSpPr>
                <a:spLocks noChangeShapeType="1"/>
              </p:cNvSpPr>
              <p:nvPr/>
            </p:nvSpPr>
            <p:spPr bwMode="auto">
              <a:xfrm>
                <a:off x="4262" y="2723"/>
                <a:ext cx="0" cy="29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2" name="Line 82"/>
              <p:cNvSpPr>
                <a:spLocks noChangeShapeType="1"/>
              </p:cNvSpPr>
              <p:nvPr/>
            </p:nvSpPr>
            <p:spPr bwMode="auto">
              <a:xfrm>
                <a:off x="4380" y="2723"/>
                <a:ext cx="0" cy="29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3" name="Line 83"/>
              <p:cNvSpPr>
                <a:spLocks noChangeShapeType="1"/>
              </p:cNvSpPr>
              <p:nvPr/>
            </p:nvSpPr>
            <p:spPr bwMode="auto">
              <a:xfrm>
                <a:off x="4321" y="2593"/>
                <a:ext cx="0" cy="127"/>
              </a:xfrm>
              <a:prstGeom prst="line">
                <a:avLst/>
              </a:prstGeom>
              <a:noFill/>
              <a:ln w="1270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4" name="AutoShape 84"/>
              <p:cNvSpPr>
                <a:spLocks noChangeArrowheads="1"/>
              </p:cNvSpPr>
              <p:nvPr/>
            </p:nvSpPr>
            <p:spPr bwMode="auto">
              <a:xfrm>
                <a:off x="4988" y="1993"/>
                <a:ext cx="294" cy="245"/>
              </a:xfrm>
              <a:prstGeom prst="roundRect">
                <a:avLst>
                  <a:gd name="adj" fmla="val 12458"/>
                </a:avLst>
              </a:prstGeom>
              <a:solidFill>
                <a:srgbClr val="00FF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305" name="AutoShape 85"/>
              <p:cNvSpPr>
                <a:spLocks noChangeArrowheads="1"/>
              </p:cNvSpPr>
              <p:nvPr/>
            </p:nvSpPr>
            <p:spPr bwMode="auto">
              <a:xfrm>
                <a:off x="5023" y="2023"/>
                <a:ext cx="225" cy="185"/>
              </a:xfrm>
              <a:prstGeom prst="roundRect">
                <a:avLst>
                  <a:gd name="adj" fmla="val 12458"/>
                </a:avLst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306" name="Line 86"/>
              <p:cNvSpPr>
                <a:spLocks noChangeShapeType="1"/>
              </p:cNvSpPr>
              <p:nvPr/>
            </p:nvSpPr>
            <p:spPr bwMode="auto">
              <a:xfrm>
                <a:off x="5055" y="2245"/>
                <a:ext cx="0" cy="2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7" name="Line 87"/>
              <p:cNvSpPr>
                <a:spLocks noChangeShapeType="1"/>
              </p:cNvSpPr>
              <p:nvPr/>
            </p:nvSpPr>
            <p:spPr bwMode="auto">
              <a:xfrm>
                <a:off x="5217" y="2245"/>
                <a:ext cx="0" cy="2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08" name="Rectangle 88"/>
              <p:cNvSpPr>
                <a:spLocks noChangeArrowheads="1"/>
              </p:cNvSpPr>
              <p:nvPr/>
            </p:nvSpPr>
            <p:spPr bwMode="auto">
              <a:xfrm>
                <a:off x="4971" y="2274"/>
                <a:ext cx="329" cy="84"/>
              </a:xfrm>
              <a:prstGeom prst="rect">
                <a:avLst/>
              </a:prstGeom>
              <a:solidFill>
                <a:srgbClr val="00FF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309" name="Line 89"/>
              <p:cNvSpPr>
                <a:spLocks noChangeShapeType="1"/>
              </p:cNvSpPr>
              <p:nvPr/>
            </p:nvSpPr>
            <p:spPr bwMode="auto">
              <a:xfrm>
                <a:off x="4987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0" name="Line 90"/>
              <p:cNvSpPr>
                <a:spLocks noChangeShapeType="1"/>
              </p:cNvSpPr>
              <p:nvPr/>
            </p:nvSpPr>
            <p:spPr bwMode="auto">
              <a:xfrm>
                <a:off x="4996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1" name="Line 91"/>
              <p:cNvSpPr>
                <a:spLocks noChangeShapeType="1"/>
              </p:cNvSpPr>
              <p:nvPr/>
            </p:nvSpPr>
            <p:spPr bwMode="auto">
              <a:xfrm>
                <a:off x="5004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2" name="Line 92"/>
              <p:cNvSpPr>
                <a:spLocks noChangeShapeType="1"/>
              </p:cNvSpPr>
              <p:nvPr/>
            </p:nvSpPr>
            <p:spPr bwMode="auto">
              <a:xfrm>
                <a:off x="5013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3" name="Line 93"/>
              <p:cNvSpPr>
                <a:spLocks noChangeShapeType="1"/>
              </p:cNvSpPr>
              <p:nvPr/>
            </p:nvSpPr>
            <p:spPr bwMode="auto">
              <a:xfrm>
                <a:off x="5022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4" name="Line 94"/>
              <p:cNvSpPr>
                <a:spLocks noChangeShapeType="1"/>
              </p:cNvSpPr>
              <p:nvPr/>
            </p:nvSpPr>
            <p:spPr bwMode="auto">
              <a:xfrm>
                <a:off x="5030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5" name="Line 95"/>
              <p:cNvSpPr>
                <a:spLocks noChangeShapeType="1"/>
              </p:cNvSpPr>
              <p:nvPr/>
            </p:nvSpPr>
            <p:spPr bwMode="auto">
              <a:xfrm>
                <a:off x="5039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6" name="Line 96"/>
              <p:cNvSpPr>
                <a:spLocks noChangeShapeType="1"/>
              </p:cNvSpPr>
              <p:nvPr/>
            </p:nvSpPr>
            <p:spPr bwMode="auto">
              <a:xfrm>
                <a:off x="5047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7" name="Line 97"/>
              <p:cNvSpPr>
                <a:spLocks noChangeShapeType="1"/>
              </p:cNvSpPr>
              <p:nvPr/>
            </p:nvSpPr>
            <p:spPr bwMode="auto">
              <a:xfrm>
                <a:off x="5055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8" name="Line 98"/>
              <p:cNvSpPr>
                <a:spLocks noChangeShapeType="1"/>
              </p:cNvSpPr>
              <p:nvPr/>
            </p:nvSpPr>
            <p:spPr bwMode="auto">
              <a:xfrm>
                <a:off x="5065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" name="Line 99"/>
              <p:cNvSpPr>
                <a:spLocks noChangeShapeType="1"/>
              </p:cNvSpPr>
              <p:nvPr/>
            </p:nvSpPr>
            <p:spPr bwMode="auto">
              <a:xfrm>
                <a:off x="5073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0" name="Line 100"/>
              <p:cNvSpPr>
                <a:spLocks noChangeShapeType="1"/>
              </p:cNvSpPr>
              <p:nvPr/>
            </p:nvSpPr>
            <p:spPr bwMode="auto">
              <a:xfrm>
                <a:off x="5081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" name="Line 101"/>
              <p:cNvSpPr>
                <a:spLocks noChangeShapeType="1"/>
              </p:cNvSpPr>
              <p:nvPr/>
            </p:nvSpPr>
            <p:spPr bwMode="auto">
              <a:xfrm>
                <a:off x="5091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2" name="Line 102"/>
              <p:cNvSpPr>
                <a:spLocks noChangeShapeType="1"/>
              </p:cNvSpPr>
              <p:nvPr/>
            </p:nvSpPr>
            <p:spPr bwMode="auto">
              <a:xfrm>
                <a:off x="5099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3" name="Line 103"/>
              <p:cNvSpPr>
                <a:spLocks noChangeShapeType="1"/>
              </p:cNvSpPr>
              <p:nvPr/>
            </p:nvSpPr>
            <p:spPr bwMode="auto">
              <a:xfrm>
                <a:off x="5107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4" name="Line 104"/>
              <p:cNvSpPr>
                <a:spLocks noChangeShapeType="1"/>
              </p:cNvSpPr>
              <p:nvPr/>
            </p:nvSpPr>
            <p:spPr bwMode="auto">
              <a:xfrm>
                <a:off x="5117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5" name="Line 105"/>
              <p:cNvSpPr>
                <a:spLocks noChangeShapeType="1"/>
              </p:cNvSpPr>
              <p:nvPr/>
            </p:nvSpPr>
            <p:spPr bwMode="auto">
              <a:xfrm>
                <a:off x="5124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6" name="Line 106"/>
              <p:cNvSpPr>
                <a:spLocks noChangeShapeType="1"/>
              </p:cNvSpPr>
              <p:nvPr/>
            </p:nvSpPr>
            <p:spPr bwMode="auto">
              <a:xfrm>
                <a:off x="5133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7" name="Line 107"/>
              <p:cNvSpPr>
                <a:spLocks noChangeShapeType="1"/>
              </p:cNvSpPr>
              <p:nvPr/>
            </p:nvSpPr>
            <p:spPr bwMode="auto">
              <a:xfrm>
                <a:off x="5142" y="2320"/>
                <a:ext cx="0" cy="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8" name="Rectangle 108"/>
              <p:cNvSpPr>
                <a:spLocks noChangeArrowheads="1"/>
              </p:cNvSpPr>
              <p:nvPr/>
            </p:nvSpPr>
            <p:spPr bwMode="auto">
              <a:xfrm>
                <a:off x="5218" y="2297"/>
                <a:ext cx="30" cy="9"/>
              </a:xfrm>
              <a:prstGeom prst="rect">
                <a:avLst/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329" name="Rectangle 109"/>
              <p:cNvSpPr>
                <a:spLocks noChangeArrowheads="1"/>
              </p:cNvSpPr>
              <p:nvPr/>
            </p:nvSpPr>
            <p:spPr bwMode="auto">
              <a:xfrm>
                <a:off x="5184" y="2299"/>
                <a:ext cx="98" cy="6"/>
              </a:xfrm>
              <a:prstGeom prst="rect">
                <a:avLst/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330" name="Rectangle 110"/>
              <p:cNvSpPr>
                <a:spLocks noChangeArrowheads="1"/>
              </p:cNvSpPr>
              <p:nvPr/>
            </p:nvSpPr>
            <p:spPr bwMode="auto">
              <a:xfrm>
                <a:off x="5218" y="2326"/>
                <a:ext cx="30" cy="10"/>
              </a:xfrm>
              <a:prstGeom prst="rect">
                <a:avLst/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331" name="Rectangle 111"/>
              <p:cNvSpPr>
                <a:spLocks noChangeArrowheads="1"/>
              </p:cNvSpPr>
              <p:nvPr/>
            </p:nvSpPr>
            <p:spPr bwMode="auto">
              <a:xfrm>
                <a:off x="5184" y="2330"/>
                <a:ext cx="98" cy="5"/>
              </a:xfrm>
              <a:prstGeom prst="rect">
                <a:avLst/>
              </a:prstGeom>
              <a:solidFill>
                <a:srgbClr val="0000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332" name="Freeform 112"/>
              <p:cNvSpPr>
                <a:spLocks/>
              </p:cNvSpPr>
              <p:nvPr/>
            </p:nvSpPr>
            <p:spPr bwMode="auto">
              <a:xfrm>
                <a:off x="4945" y="2376"/>
                <a:ext cx="384" cy="76"/>
              </a:xfrm>
              <a:custGeom>
                <a:avLst/>
                <a:gdLst>
                  <a:gd name="T0" fmla="*/ 25 w 384"/>
                  <a:gd name="T1" fmla="*/ 0 h 76"/>
                  <a:gd name="T2" fmla="*/ 358 w 384"/>
                  <a:gd name="T3" fmla="*/ 0 h 76"/>
                  <a:gd name="T4" fmla="*/ 383 w 384"/>
                  <a:gd name="T5" fmla="*/ 75 h 76"/>
                  <a:gd name="T6" fmla="*/ 0 w 384"/>
                  <a:gd name="T7" fmla="*/ 75 h 76"/>
                  <a:gd name="T8" fmla="*/ 25 w 384"/>
                  <a:gd name="T9" fmla="*/ 0 h 7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4"/>
                  <a:gd name="T16" fmla="*/ 0 h 76"/>
                  <a:gd name="T17" fmla="*/ 384 w 384"/>
                  <a:gd name="T18" fmla="*/ 76 h 7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4" h="76">
                    <a:moveTo>
                      <a:pt x="25" y="0"/>
                    </a:moveTo>
                    <a:lnTo>
                      <a:pt x="358" y="0"/>
                    </a:lnTo>
                    <a:lnTo>
                      <a:pt x="383" y="75"/>
                    </a:lnTo>
                    <a:lnTo>
                      <a:pt x="0" y="75"/>
                    </a:lnTo>
                    <a:lnTo>
                      <a:pt x="25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33" name="Freeform 113"/>
              <p:cNvSpPr>
                <a:spLocks/>
              </p:cNvSpPr>
              <p:nvPr/>
            </p:nvSpPr>
            <p:spPr bwMode="auto">
              <a:xfrm>
                <a:off x="4945" y="2451"/>
                <a:ext cx="384" cy="16"/>
              </a:xfrm>
              <a:custGeom>
                <a:avLst/>
                <a:gdLst>
                  <a:gd name="T0" fmla="*/ 0 w 384"/>
                  <a:gd name="T1" fmla="*/ 0 h 16"/>
                  <a:gd name="T2" fmla="*/ 0 w 384"/>
                  <a:gd name="T3" fmla="*/ 15 h 16"/>
                  <a:gd name="T4" fmla="*/ 383 w 384"/>
                  <a:gd name="T5" fmla="*/ 15 h 16"/>
                  <a:gd name="T6" fmla="*/ 383 w 384"/>
                  <a:gd name="T7" fmla="*/ 0 h 1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84"/>
                  <a:gd name="T13" fmla="*/ 0 h 16"/>
                  <a:gd name="T14" fmla="*/ 384 w 384"/>
                  <a:gd name="T15" fmla="*/ 16 h 1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84" h="16">
                    <a:moveTo>
                      <a:pt x="0" y="0"/>
                    </a:moveTo>
                    <a:lnTo>
                      <a:pt x="0" y="15"/>
                    </a:lnTo>
                    <a:lnTo>
                      <a:pt x="383" y="15"/>
                    </a:lnTo>
                    <a:lnTo>
                      <a:pt x="383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34" name="Line 114"/>
              <p:cNvSpPr>
                <a:spLocks noChangeShapeType="1"/>
              </p:cNvSpPr>
              <p:nvPr/>
            </p:nvSpPr>
            <p:spPr bwMode="auto">
              <a:xfrm>
                <a:off x="4990" y="2384"/>
                <a:ext cx="20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35" name="Line 115"/>
              <p:cNvSpPr>
                <a:spLocks noChangeShapeType="1"/>
              </p:cNvSpPr>
              <p:nvPr/>
            </p:nvSpPr>
            <p:spPr bwMode="auto">
              <a:xfrm>
                <a:off x="4985" y="2399"/>
                <a:ext cx="21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36" name="Line 116"/>
              <p:cNvSpPr>
                <a:spLocks noChangeShapeType="1"/>
              </p:cNvSpPr>
              <p:nvPr/>
            </p:nvSpPr>
            <p:spPr bwMode="auto">
              <a:xfrm>
                <a:off x="4982" y="2414"/>
                <a:ext cx="21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37" name="Line 117"/>
              <p:cNvSpPr>
                <a:spLocks noChangeShapeType="1"/>
              </p:cNvSpPr>
              <p:nvPr/>
            </p:nvSpPr>
            <p:spPr bwMode="auto">
              <a:xfrm>
                <a:off x="4976" y="2427"/>
                <a:ext cx="22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38" name="Line 118"/>
              <p:cNvSpPr>
                <a:spLocks noChangeShapeType="1"/>
              </p:cNvSpPr>
              <p:nvPr/>
            </p:nvSpPr>
            <p:spPr bwMode="auto">
              <a:xfrm>
                <a:off x="5161" y="2387"/>
                <a:ext cx="1" cy="4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39" name="Line 119"/>
              <p:cNvSpPr>
                <a:spLocks noChangeShapeType="1"/>
              </p:cNvSpPr>
              <p:nvPr/>
            </p:nvSpPr>
            <p:spPr bwMode="auto">
              <a:xfrm>
                <a:off x="5179" y="2387"/>
                <a:ext cx="4" cy="5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0" name="Line 120"/>
              <p:cNvSpPr>
                <a:spLocks noChangeShapeType="1"/>
              </p:cNvSpPr>
              <p:nvPr/>
            </p:nvSpPr>
            <p:spPr bwMode="auto">
              <a:xfrm>
                <a:off x="5196" y="2387"/>
                <a:ext cx="5" cy="5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1" name="Line 121"/>
              <p:cNvSpPr>
                <a:spLocks noChangeShapeType="1"/>
              </p:cNvSpPr>
              <p:nvPr/>
            </p:nvSpPr>
            <p:spPr bwMode="auto">
              <a:xfrm>
                <a:off x="5238" y="2384"/>
                <a:ext cx="4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2" name="Line 122"/>
              <p:cNvSpPr>
                <a:spLocks noChangeShapeType="1"/>
              </p:cNvSpPr>
              <p:nvPr/>
            </p:nvSpPr>
            <p:spPr bwMode="auto">
              <a:xfrm>
                <a:off x="5240" y="239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3" name="Line 123"/>
              <p:cNvSpPr>
                <a:spLocks noChangeShapeType="1"/>
              </p:cNvSpPr>
              <p:nvPr/>
            </p:nvSpPr>
            <p:spPr bwMode="auto">
              <a:xfrm>
                <a:off x="5243" y="2414"/>
                <a:ext cx="52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4" name="Line 124"/>
              <p:cNvSpPr>
                <a:spLocks noChangeShapeType="1"/>
              </p:cNvSpPr>
              <p:nvPr/>
            </p:nvSpPr>
            <p:spPr bwMode="auto">
              <a:xfrm>
                <a:off x="5246" y="2427"/>
                <a:ext cx="5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5" name="Line 125"/>
              <p:cNvSpPr>
                <a:spLocks noChangeShapeType="1"/>
              </p:cNvSpPr>
              <p:nvPr/>
            </p:nvSpPr>
            <p:spPr bwMode="auto">
              <a:xfrm>
                <a:off x="5247" y="2443"/>
                <a:ext cx="5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6" name="Line 126"/>
              <p:cNvSpPr>
                <a:spLocks noChangeShapeType="1"/>
              </p:cNvSpPr>
              <p:nvPr/>
            </p:nvSpPr>
            <p:spPr bwMode="auto">
              <a:xfrm>
                <a:off x="5238" y="2387"/>
                <a:ext cx="6" cy="5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7" name="Line 127"/>
              <p:cNvSpPr>
                <a:spLocks noChangeShapeType="1"/>
              </p:cNvSpPr>
              <p:nvPr/>
            </p:nvSpPr>
            <p:spPr bwMode="auto">
              <a:xfrm>
                <a:off x="5255" y="2387"/>
                <a:ext cx="11" cy="5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8" name="Line 128"/>
              <p:cNvSpPr>
                <a:spLocks noChangeShapeType="1"/>
              </p:cNvSpPr>
              <p:nvPr/>
            </p:nvSpPr>
            <p:spPr bwMode="auto">
              <a:xfrm>
                <a:off x="5272" y="2387"/>
                <a:ext cx="12" cy="5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49" name="Line 129"/>
              <p:cNvSpPr>
                <a:spLocks noChangeShapeType="1"/>
              </p:cNvSpPr>
              <p:nvPr/>
            </p:nvSpPr>
            <p:spPr bwMode="auto">
              <a:xfrm>
                <a:off x="5289" y="2387"/>
                <a:ext cx="16" cy="5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0" name="Rectangle 130"/>
              <p:cNvSpPr>
                <a:spLocks noChangeArrowheads="1"/>
              </p:cNvSpPr>
              <p:nvPr/>
            </p:nvSpPr>
            <p:spPr bwMode="auto">
              <a:xfrm>
                <a:off x="5114" y="2226"/>
                <a:ext cx="45" cy="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351" name="Rectangle 131"/>
              <p:cNvSpPr>
                <a:spLocks noChangeArrowheads="1"/>
              </p:cNvSpPr>
              <p:nvPr/>
            </p:nvSpPr>
            <p:spPr bwMode="auto">
              <a:xfrm>
                <a:off x="5026" y="2036"/>
                <a:ext cx="130" cy="124"/>
              </a:xfrm>
              <a:prstGeom prst="rect">
                <a:avLst/>
              </a:prstGeom>
              <a:solidFill>
                <a:srgbClr val="00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352" name="Rectangle 132"/>
              <p:cNvSpPr>
                <a:spLocks noChangeArrowheads="1"/>
              </p:cNvSpPr>
              <p:nvPr/>
            </p:nvSpPr>
            <p:spPr bwMode="auto">
              <a:xfrm>
                <a:off x="5070" y="2097"/>
                <a:ext cx="44" cy="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353" name="Rectangle 133"/>
              <p:cNvSpPr>
                <a:spLocks noChangeArrowheads="1"/>
              </p:cNvSpPr>
              <p:nvPr/>
            </p:nvSpPr>
            <p:spPr bwMode="auto">
              <a:xfrm>
                <a:off x="5101" y="2047"/>
                <a:ext cx="129" cy="81"/>
              </a:xfrm>
              <a:prstGeom prst="rect">
                <a:avLst/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9354" name="Rectangle 134"/>
              <p:cNvSpPr>
                <a:spLocks noChangeArrowheads="1"/>
              </p:cNvSpPr>
              <p:nvPr/>
            </p:nvSpPr>
            <p:spPr bwMode="auto">
              <a:xfrm>
                <a:off x="5159" y="2140"/>
                <a:ext cx="44" cy="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grpSp>
            <p:nvGrpSpPr>
              <p:cNvPr id="9355" name="Group 135"/>
              <p:cNvGrpSpPr>
                <a:grpSpLocks/>
              </p:cNvGrpSpPr>
              <p:nvPr/>
            </p:nvGrpSpPr>
            <p:grpSpPr bwMode="auto">
              <a:xfrm>
                <a:off x="3906" y="2371"/>
                <a:ext cx="1238" cy="219"/>
                <a:chOff x="3622" y="2358"/>
                <a:chExt cx="1238" cy="219"/>
              </a:xfrm>
            </p:grpSpPr>
            <p:sp>
              <p:nvSpPr>
                <p:cNvPr id="9395" name="Freeform 136"/>
                <p:cNvSpPr>
                  <a:spLocks/>
                </p:cNvSpPr>
                <p:nvPr/>
              </p:nvSpPr>
              <p:spPr bwMode="auto">
                <a:xfrm>
                  <a:off x="3622" y="2358"/>
                  <a:ext cx="385" cy="76"/>
                </a:xfrm>
                <a:custGeom>
                  <a:avLst/>
                  <a:gdLst>
                    <a:gd name="T0" fmla="*/ 26 w 385"/>
                    <a:gd name="T1" fmla="*/ 0 h 76"/>
                    <a:gd name="T2" fmla="*/ 359 w 385"/>
                    <a:gd name="T3" fmla="*/ 0 h 76"/>
                    <a:gd name="T4" fmla="*/ 384 w 385"/>
                    <a:gd name="T5" fmla="*/ 75 h 76"/>
                    <a:gd name="T6" fmla="*/ 0 w 385"/>
                    <a:gd name="T7" fmla="*/ 75 h 76"/>
                    <a:gd name="T8" fmla="*/ 26 w 385"/>
                    <a:gd name="T9" fmla="*/ 0 h 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85"/>
                    <a:gd name="T16" fmla="*/ 0 h 76"/>
                    <a:gd name="T17" fmla="*/ 385 w 385"/>
                    <a:gd name="T18" fmla="*/ 76 h 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85" h="76">
                      <a:moveTo>
                        <a:pt x="26" y="0"/>
                      </a:moveTo>
                      <a:lnTo>
                        <a:pt x="359" y="0"/>
                      </a:lnTo>
                      <a:lnTo>
                        <a:pt x="384" y="75"/>
                      </a:lnTo>
                      <a:lnTo>
                        <a:pt x="0" y="75"/>
                      </a:lnTo>
                      <a:lnTo>
                        <a:pt x="26" y="0"/>
                      </a:lnTo>
                    </a:path>
                  </a:pathLst>
                </a:custGeom>
                <a:noFill/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96" name="Freeform 137"/>
                <p:cNvSpPr>
                  <a:spLocks/>
                </p:cNvSpPr>
                <p:nvPr/>
              </p:nvSpPr>
              <p:spPr bwMode="auto">
                <a:xfrm>
                  <a:off x="3622" y="2433"/>
                  <a:ext cx="385" cy="15"/>
                </a:xfrm>
                <a:custGeom>
                  <a:avLst/>
                  <a:gdLst>
                    <a:gd name="T0" fmla="*/ 0 w 385"/>
                    <a:gd name="T1" fmla="*/ 0 h 15"/>
                    <a:gd name="T2" fmla="*/ 0 w 385"/>
                    <a:gd name="T3" fmla="*/ 14 h 15"/>
                    <a:gd name="T4" fmla="*/ 384 w 385"/>
                    <a:gd name="T5" fmla="*/ 14 h 15"/>
                    <a:gd name="T6" fmla="*/ 384 w 385"/>
                    <a:gd name="T7" fmla="*/ 0 h 1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5"/>
                    <a:gd name="T13" fmla="*/ 0 h 15"/>
                    <a:gd name="T14" fmla="*/ 385 w 385"/>
                    <a:gd name="T15" fmla="*/ 15 h 1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5" h="15">
                      <a:moveTo>
                        <a:pt x="0" y="0"/>
                      </a:moveTo>
                      <a:lnTo>
                        <a:pt x="0" y="14"/>
                      </a:lnTo>
                      <a:lnTo>
                        <a:pt x="384" y="14"/>
                      </a:lnTo>
                      <a:lnTo>
                        <a:pt x="384" y="0"/>
                      </a:lnTo>
                    </a:path>
                  </a:pathLst>
                </a:custGeom>
                <a:noFill/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97" name="Line 138"/>
                <p:cNvSpPr>
                  <a:spLocks noChangeShapeType="1"/>
                </p:cNvSpPr>
                <p:nvPr/>
              </p:nvSpPr>
              <p:spPr bwMode="auto">
                <a:xfrm>
                  <a:off x="3669" y="2364"/>
                  <a:ext cx="20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98" name="Line 139"/>
                <p:cNvSpPr>
                  <a:spLocks noChangeShapeType="1"/>
                </p:cNvSpPr>
                <p:nvPr/>
              </p:nvSpPr>
              <p:spPr bwMode="auto">
                <a:xfrm>
                  <a:off x="3664" y="2380"/>
                  <a:ext cx="209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99" name="Line 140"/>
                <p:cNvSpPr>
                  <a:spLocks noChangeShapeType="1"/>
                </p:cNvSpPr>
                <p:nvPr/>
              </p:nvSpPr>
              <p:spPr bwMode="auto">
                <a:xfrm>
                  <a:off x="3659" y="2394"/>
                  <a:ext cx="21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0" name="Line 141"/>
                <p:cNvSpPr>
                  <a:spLocks noChangeShapeType="1"/>
                </p:cNvSpPr>
                <p:nvPr/>
              </p:nvSpPr>
              <p:spPr bwMode="auto">
                <a:xfrm>
                  <a:off x="3654" y="2410"/>
                  <a:ext cx="224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1" name="Line 142"/>
                <p:cNvSpPr>
                  <a:spLocks noChangeShapeType="1"/>
                </p:cNvSpPr>
                <p:nvPr/>
              </p:nvSpPr>
              <p:spPr bwMode="auto">
                <a:xfrm>
                  <a:off x="3649" y="2424"/>
                  <a:ext cx="23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2" name="Line 143"/>
                <p:cNvSpPr>
                  <a:spLocks noChangeShapeType="1"/>
                </p:cNvSpPr>
                <p:nvPr/>
              </p:nvSpPr>
              <p:spPr bwMode="auto">
                <a:xfrm flipH="1">
                  <a:off x="3649" y="2367"/>
                  <a:ext cx="17" cy="5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3" name="Line 144"/>
                <p:cNvSpPr>
                  <a:spLocks noChangeShapeType="1"/>
                </p:cNvSpPr>
                <p:nvPr/>
              </p:nvSpPr>
              <p:spPr bwMode="auto">
                <a:xfrm flipH="1">
                  <a:off x="3670" y="2367"/>
                  <a:ext cx="12" cy="5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4" name="Line 145"/>
                <p:cNvSpPr>
                  <a:spLocks noChangeShapeType="1"/>
                </p:cNvSpPr>
                <p:nvPr/>
              </p:nvSpPr>
              <p:spPr bwMode="auto">
                <a:xfrm flipH="1">
                  <a:off x="3689" y="2367"/>
                  <a:ext cx="10" cy="5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5" name="Line 146"/>
                <p:cNvSpPr>
                  <a:spLocks noChangeShapeType="1"/>
                </p:cNvSpPr>
                <p:nvPr/>
              </p:nvSpPr>
              <p:spPr bwMode="auto">
                <a:xfrm flipH="1">
                  <a:off x="3710" y="2367"/>
                  <a:ext cx="6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6" name="Line 147"/>
                <p:cNvSpPr>
                  <a:spLocks noChangeShapeType="1"/>
                </p:cNvSpPr>
                <p:nvPr/>
              </p:nvSpPr>
              <p:spPr bwMode="auto">
                <a:xfrm flipH="1">
                  <a:off x="3731" y="2367"/>
                  <a:ext cx="3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7" name="Line 148"/>
                <p:cNvSpPr>
                  <a:spLocks noChangeShapeType="1"/>
                </p:cNvSpPr>
                <p:nvPr/>
              </p:nvSpPr>
              <p:spPr bwMode="auto">
                <a:xfrm flipH="1">
                  <a:off x="3749" y="2367"/>
                  <a:ext cx="1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8" name="Line 149"/>
                <p:cNvSpPr>
                  <a:spLocks noChangeShapeType="1"/>
                </p:cNvSpPr>
                <p:nvPr/>
              </p:nvSpPr>
              <p:spPr bwMode="auto">
                <a:xfrm flipH="1">
                  <a:off x="3767" y="2367"/>
                  <a:ext cx="1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9" name="Line 150"/>
                <p:cNvSpPr>
                  <a:spLocks noChangeShapeType="1"/>
                </p:cNvSpPr>
                <p:nvPr/>
              </p:nvSpPr>
              <p:spPr bwMode="auto">
                <a:xfrm flipH="1">
                  <a:off x="3785" y="2367"/>
                  <a:ext cx="1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0" name="Line 151"/>
                <p:cNvSpPr>
                  <a:spLocks noChangeShapeType="1"/>
                </p:cNvSpPr>
                <p:nvPr/>
              </p:nvSpPr>
              <p:spPr bwMode="auto">
                <a:xfrm>
                  <a:off x="3802" y="2367"/>
                  <a:ext cx="0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1" name="Line 152"/>
                <p:cNvSpPr>
                  <a:spLocks noChangeShapeType="1"/>
                </p:cNvSpPr>
                <p:nvPr/>
              </p:nvSpPr>
              <p:spPr bwMode="auto">
                <a:xfrm>
                  <a:off x="3821" y="2367"/>
                  <a:ext cx="0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2" name="Line 153"/>
                <p:cNvSpPr>
                  <a:spLocks noChangeShapeType="1"/>
                </p:cNvSpPr>
                <p:nvPr/>
              </p:nvSpPr>
              <p:spPr bwMode="auto">
                <a:xfrm>
                  <a:off x="3839" y="2367"/>
                  <a:ext cx="1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3" name="Line 154"/>
                <p:cNvSpPr>
                  <a:spLocks noChangeShapeType="1"/>
                </p:cNvSpPr>
                <p:nvPr/>
              </p:nvSpPr>
              <p:spPr bwMode="auto">
                <a:xfrm>
                  <a:off x="3857" y="2367"/>
                  <a:ext cx="3" cy="5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4" name="Line 155"/>
                <p:cNvSpPr>
                  <a:spLocks noChangeShapeType="1"/>
                </p:cNvSpPr>
                <p:nvPr/>
              </p:nvSpPr>
              <p:spPr bwMode="auto">
                <a:xfrm>
                  <a:off x="3874" y="2367"/>
                  <a:ext cx="4" cy="5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5" name="Line 156"/>
                <p:cNvSpPr>
                  <a:spLocks noChangeShapeType="1"/>
                </p:cNvSpPr>
                <p:nvPr/>
              </p:nvSpPr>
              <p:spPr bwMode="auto">
                <a:xfrm>
                  <a:off x="3915" y="2364"/>
                  <a:ext cx="49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6" name="Line 157"/>
                <p:cNvSpPr>
                  <a:spLocks noChangeShapeType="1"/>
                </p:cNvSpPr>
                <p:nvPr/>
              </p:nvSpPr>
              <p:spPr bwMode="auto">
                <a:xfrm>
                  <a:off x="3917" y="2380"/>
                  <a:ext cx="5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7" name="Line 158"/>
                <p:cNvSpPr>
                  <a:spLocks noChangeShapeType="1"/>
                </p:cNvSpPr>
                <p:nvPr/>
              </p:nvSpPr>
              <p:spPr bwMode="auto">
                <a:xfrm>
                  <a:off x="3920" y="2394"/>
                  <a:ext cx="5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8" name="Line 159"/>
                <p:cNvSpPr>
                  <a:spLocks noChangeShapeType="1"/>
                </p:cNvSpPr>
                <p:nvPr/>
              </p:nvSpPr>
              <p:spPr bwMode="auto">
                <a:xfrm>
                  <a:off x="3924" y="2410"/>
                  <a:ext cx="54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9" name="Line 160"/>
                <p:cNvSpPr>
                  <a:spLocks noChangeShapeType="1"/>
                </p:cNvSpPr>
                <p:nvPr/>
              </p:nvSpPr>
              <p:spPr bwMode="auto">
                <a:xfrm>
                  <a:off x="3926" y="2424"/>
                  <a:ext cx="57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0" name="Line 161"/>
                <p:cNvSpPr>
                  <a:spLocks noChangeShapeType="1"/>
                </p:cNvSpPr>
                <p:nvPr/>
              </p:nvSpPr>
              <p:spPr bwMode="auto">
                <a:xfrm>
                  <a:off x="3915" y="2367"/>
                  <a:ext cx="8" cy="5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1" name="Line 162"/>
                <p:cNvSpPr>
                  <a:spLocks noChangeShapeType="1"/>
                </p:cNvSpPr>
                <p:nvPr/>
              </p:nvSpPr>
              <p:spPr bwMode="auto">
                <a:xfrm>
                  <a:off x="3933" y="2367"/>
                  <a:ext cx="10" cy="5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2" name="Line 163"/>
                <p:cNvSpPr>
                  <a:spLocks noChangeShapeType="1"/>
                </p:cNvSpPr>
                <p:nvPr/>
              </p:nvSpPr>
              <p:spPr bwMode="auto">
                <a:xfrm>
                  <a:off x="3950" y="2367"/>
                  <a:ext cx="13" cy="5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3" name="Line 164"/>
                <p:cNvSpPr>
                  <a:spLocks noChangeShapeType="1"/>
                </p:cNvSpPr>
                <p:nvPr/>
              </p:nvSpPr>
              <p:spPr bwMode="auto">
                <a:xfrm>
                  <a:off x="3966" y="2367"/>
                  <a:ext cx="17" cy="5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4" name="Freeform 165"/>
                <p:cNvSpPr>
                  <a:spLocks/>
                </p:cNvSpPr>
                <p:nvPr/>
              </p:nvSpPr>
              <p:spPr bwMode="auto">
                <a:xfrm>
                  <a:off x="4136" y="2358"/>
                  <a:ext cx="384" cy="76"/>
                </a:xfrm>
                <a:custGeom>
                  <a:avLst/>
                  <a:gdLst>
                    <a:gd name="T0" fmla="*/ 25 w 384"/>
                    <a:gd name="T1" fmla="*/ 0 h 76"/>
                    <a:gd name="T2" fmla="*/ 358 w 384"/>
                    <a:gd name="T3" fmla="*/ 0 h 76"/>
                    <a:gd name="T4" fmla="*/ 383 w 384"/>
                    <a:gd name="T5" fmla="*/ 75 h 76"/>
                    <a:gd name="T6" fmla="*/ 0 w 384"/>
                    <a:gd name="T7" fmla="*/ 75 h 76"/>
                    <a:gd name="T8" fmla="*/ 25 w 384"/>
                    <a:gd name="T9" fmla="*/ 0 h 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84"/>
                    <a:gd name="T16" fmla="*/ 0 h 76"/>
                    <a:gd name="T17" fmla="*/ 384 w 384"/>
                    <a:gd name="T18" fmla="*/ 76 h 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84" h="76">
                      <a:moveTo>
                        <a:pt x="25" y="0"/>
                      </a:moveTo>
                      <a:lnTo>
                        <a:pt x="358" y="0"/>
                      </a:lnTo>
                      <a:lnTo>
                        <a:pt x="383" y="75"/>
                      </a:lnTo>
                      <a:lnTo>
                        <a:pt x="0" y="75"/>
                      </a:lnTo>
                      <a:lnTo>
                        <a:pt x="25" y="0"/>
                      </a:lnTo>
                    </a:path>
                  </a:pathLst>
                </a:custGeom>
                <a:noFill/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5" name="Freeform 166"/>
                <p:cNvSpPr>
                  <a:spLocks/>
                </p:cNvSpPr>
                <p:nvPr/>
              </p:nvSpPr>
              <p:spPr bwMode="auto">
                <a:xfrm>
                  <a:off x="4136" y="2433"/>
                  <a:ext cx="384" cy="15"/>
                </a:xfrm>
                <a:custGeom>
                  <a:avLst/>
                  <a:gdLst>
                    <a:gd name="T0" fmla="*/ 0 w 384"/>
                    <a:gd name="T1" fmla="*/ 0 h 15"/>
                    <a:gd name="T2" fmla="*/ 0 w 384"/>
                    <a:gd name="T3" fmla="*/ 14 h 15"/>
                    <a:gd name="T4" fmla="*/ 383 w 384"/>
                    <a:gd name="T5" fmla="*/ 14 h 15"/>
                    <a:gd name="T6" fmla="*/ 383 w 384"/>
                    <a:gd name="T7" fmla="*/ 0 h 1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15"/>
                    <a:gd name="T14" fmla="*/ 384 w 384"/>
                    <a:gd name="T15" fmla="*/ 15 h 1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15">
                      <a:moveTo>
                        <a:pt x="0" y="0"/>
                      </a:moveTo>
                      <a:lnTo>
                        <a:pt x="0" y="14"/>
                      </a:lnTo>
                      <a:lnTo>
                        <a:pt x="383" y="14"/>
                      </a:lnTo>
                      <a:lnTo>
                        <a:pt x="383" y="0"/>
                      </a:lnTo>
                    </a:path>
                  </a:pathLst>
                </a:custGeom>
                <a:noFill/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6" name="Line 167"/>
                <p:cNvSpPr>
                  <a:spLocks noChangeShapeType="1"/>
                </p:cNvSpPr>
                <p:nvPr/>
              </p:nvSpPr>
              <p:spPr bwMode="auto">
                <a:xfrm>
                  <a:off x="4181" y="2364"/>
                  <a:ext cx="20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7" name="Line 168"/>
                <p:cNvSpPr>
                  <a:spLocks noChangeShapeType="1"/>
                </p:cNvSpPr>
                <p:nvPr/>
              </p:nvSpPr>
              <p:spPr bwMode="auto">
                <a:xfrm>
                  <a:off x="4176" y="2380"/>
                  <a:ext cx="21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8" name="Line 169"/>
                <p:cNvSpPr>
                  <a:spLocks noChangeShapeType="1"/>
                </p:cNvSpPr>
                <p:nvPr/>
              </p:nvSpPr>
              <p:spPr bwMode="auto">
                <a:xfrm>
                  <a:off x="4173" y="2394"/>
                  <a:ext cx="21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9" name="Line 170"/>
                <p:cNvSpPr>
                  <a:spLocks noChangeShapeType="1"/>
                </p:cNvSpPr>
                <p:nvPr/>
              </p:nvSpPr>
              <p:spPr bwMode="auto">
                <a:xfrm>
                  <a:off x="4168" y="2410"/>
                  <a:ext cx="224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0" name="Line 171"/>
                <p:cNvSpPr>
                  <a:spLocks noChangeShapeType="1"/>
                </p:cNvSpPr>
                <p:nvPr/>
              </p:nvSpPr>
              <p:spPr bwMode="auto">
                <a:xfrm>
                  <a:off x="4163" y="2424"/>
                  <a:ext cx="23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1" name="Line 172"/>
                <p:cNvSpPr>
                  <a:spLocks noChangeShapeType="1"/>
                </p:cNvSpPr>
                <p:nvPr/>
              </p:nvSpPr>
              <p:spPr bwMode="auto">
                <a:xfrm flipH="1">
                  <a:off x="4163" y="2367"/>
                  <a:ext cx="15" cy="5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2" name="Line 173"/>
                <p:cNvSpPr>
                  <a:spLocks noChangeShapeType="1"/>
                </p:cNvSpPr>
                <p:nvPr/>
              </p:nvSpPr>
              <p:spPr bwMode="auto">
                <a:xfrm flipH="1">
                  <a:off x="4183" y="2367"/>
                  <a:ext cx="12" cy="5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3" name="Line 174"/>
                <p:cNvSpPr>
                  <a:spLocks noChangeShapeType="1"/>
                </p:cNvSpPr>
                <p:nvPr/>
              </p:nvSpPr>
              <p:spPr bwMode="auto">
                <a:xfrm flipH="1">
                  <a:off x="4202" y="2367"/>
                  <a:ext cx="11" cy="5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4" name="Line 175"/>
                <p:cNvSpPr>
                  <a:spLocks noChangeShapeType="1"/>
                </p:cNvSpPr>
                <p:nvPr/>
              </p:nvSpPr>
              <p:spPr bwMode="auto">
                <a:xfrm flipH="1">
                  <a:off x="4224" y="2367"/>
                  <a:ext cx="6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5" name="Line 176"/>
                <p:cNvSpPr>
                  <a:spLocks noChangeShapeType="1"/>
                </p:cNvSpPr>
                <p:nvPr/>
              </p:nvSpPr>
              <p:spPr bwMode="auto">
                <a:xfrm flipH="1">
                  <a:off x="4244" y="2367"/>
                  <a:ext cx="3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6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4262" y="2367"/>
                  <a:ext cx="2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7" name="Line 178"/>
                <p:cNvSpPr>
                  <a:spLocks noChangeShapeType="1"/>
                </p:cNvSpPr>
                <p:nvPr/>
              </p:nvSpPr>
              <p:spPr bwMode="auto">
                <a:xfrm flipH="1">
                  <a:off x="4281" y="2367"/>
                  <a:ext cx="1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8" name="Line 179"/>
                <p:cNvSpPr>
                  <a:spLocks noChangeShapeType="1"/>
                </p:cNvSpPr>
                <p:nvPr/>
              </p:nvSpPr>
              <p:spPr bwMode="auto">
                <a:xfrm flipH="1">
                  <a:off x="4298" y="2367"/>
                  <a:ext cx="1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9" name="Line 180"/>
                <p:cNvSpPr>
                  <a:spLocks noChangeShapeType="1"/>
                </p:cNvSpPr>
                <p:nvPr/>
              </p:nvSpPr>
              <p:spPr bwMode="auto">
                <a:xfrm>
                  <a:off x="4315" y="2367"/>
                  <a:ext cx="0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0" name="Line 181"/>
                <p:cNvSpPr>
                  <a:spLocks noChangeShapeType="1"/>
                </p:cNvSpPr>
                <p:nvPr/>
              </p:nvSpPr>
              <p:spPr bwMode="auto">
                <a:xfrm>
                  <a:off x="4333" y="2367"/>
                  <a:ext cx="1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1" name="Line 182"/>
                <p:cNvSpPr>
                  <a:spLocks noChangeShapeType="1"/>
                </p:cNvSpPr>
                <p:nvPr/>
              </p:nvSpPr>
              <p:spPr bwMode="auto">
                <a:xfrm>
                  <a:off x="4353" y="2367"/>
                  <a:ext cx="1" cy="4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2" name="Line 183"/>
                <p:cNvSpPr>
                  <a:spLocks noChangeShapeType="1"/>
                </p:cNvSpPr>
                <p:nvPr/>
              </p:nvSpPr>
              <p:spPr bwMode="auto">
                <a:xfrm>
                  <a:off x="4370" y="2367"/>
                  <a:ext cx="4" cy="5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3" name="Line 184"/>
                <p:cNvSpPr>
                  <a:spLocks noChangeShapeType="1"/>
                </p:cNvSpPr>
                <p:nvPr/>
              </p:nvSpPr>
              <p:spPr bwMode="auto">
                <a:xfrm>
                  <a:off x="4387" y="2367"/>
                  <a:ext cx="5" cy="5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4" name="Line 185"/>
                <p:cNvSpPr>
                  <a:spLocks noChangeShapeType="1"/>
                </p:cNvSpPr>
                <p:nvPr/>
              </p:nvSpPr>
              <p:spPr bwMode="auto">
                <a:xfrm>
                  <a:off x="4428" y="2364"/>
                  <a:ext cx="49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5" name="Line 186"/>
                <p:cNvSpPr>
                  <a:spLocks noChangeShapeType="1"/>
                </p:cNvSpPr>
                <p:nvPr/>
              </p:nvSpPr>
              <p:spPr bwMode="auto">
                <a:xfrm>
                  <a:off x="4431" y="2380"/>
                  <a:ext cx="5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6" name="Line 187"/>
                <p:cNvSpPr>
                  <a:spLocks noChangeShapeType="1"/>
                </p:cNvSpPr>
                <p:nvPr/>
              </p:nvSpPr>
              <p:spPr bwMode="auto">
                <a:xfrm>
                  <a:off x="4434" y="2394"/>
                  <a:ext cx="52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7" name="Line 188"/>
                <p:cNvSpPr>
                  <a:spLocks noChangeShapeType="1"/>
                </p:cNvSpPr>
                <p:nvPr/>
              </p:nvSpPr>
              <p:spPr bwMode="auto">
                <a:xfrm>
                  <a:off x="4438" y="2410"/>
                  <a:ext cx="5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8" name="Line 189"/>
                <p:cNvSpPr>
                  <a:spLocks noChangeShapeType="1"/>
                </p:cNvSpPr>
                <p:nvPr/>
              </p:nvSpPr>
              <p:spPr bwMode="auto">
                <a:xfrm>
                  <a:off x="4438" y="2424"/>
                  <a:ext cx="58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9" name="Line 190"/>
                <p:cNvSpPr>
                  <a:spLocks noChangeShapeType="1"/>
                </p:cNvSpPr>
                <p:nvPr/>
              </p:nvSpPr>
              <p:spPr bwMode="auto">
                <a:xfrm>
                  <a:off x="4428" y="2367"/>
                  <a:ext cx="8" cy="5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50" name="Line 191"/>
                <p:cNvSpPr>
                  <a:spLocks noChangeShapeType="1"/>
                </p:cNvSpPr>
                <p:nvPr/>
              </p:nvSpPr>
              <p:spPr bwMode="auto">
                <a:xfrm>
                  <a:off x="4446" y="2367"/>
                  <a:ext cx="11" cy="5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51" name="Line 192"/>
                <p:cNvSpPr>
                  <a:spLocks noChangeShapeType="1"/>
                </p:cNvSpPr>
                <p:nvPr/>
              </p:nvSpPr>
              <p:spPr bwMode="auto">
                <a:xfrm>
                  <a:off x="4464" y="2367"/>
                  <a:ext cx="12" cy="5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52" name="Line 193"/>
                <p:cNvSpPr>
                  <a:spLocks noChangeShapeType="1"/>
                </p:cNvSpPr>
                <p:nvPr/>
              </p:nvSpPr>
              <p:spPr bwMode="auto">
                <a:xfrm>
                  <a:off x="4480" y="2367"/>
                  <a:ext cx="16" cy="5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53" name="Line 194"/>
                <p:cNvSpPr>
                  <a:spLocks noChangeShapeType="1"/>
                </p:cNvSpPr>
                <p:nvPr/>
              </p:nvSpPr>
              <p:spPr bwMode="auto">
                <a:xfrm>
                  <a:off x="3773" y="2577"/>
                  <a:ext cx="511" cy="0"/>
                </a:xfrm>
                <a:prstGeom prst="line">
                  <a:avLst/>
                </a:prstGeom>
                <a:noFill/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54" name="Line 195"/>
                <p:cNvSpPr>
                  <a:spLocks noChangeShapeType="1"/>
                </p:cNvSpPr>
                <p:nvPr/>
              </p:nvSpPr>
              <p:spPr bwMode="auto">
                <a:xfrm>
                  <a:off x="3769" y="2451"/>
                  <a:ext cx="0" cy="126"/>
                </a:xfrm>
                <a:prstGeom prst="line">
                  <a:avLst/>
                </a:prstGeom>
                <a:noFill/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55" name="Line 196"/>
                <p:cNvSpPr>
                  <a:spLocks noChangeShapeType="1"/>
                </p:cNvSpPr>
                <p:nvPr/>
              </p:nvSpPr>
              <p:spPr bwMode="auto">
                <a:xfrm>
                  <a:off x="4284" y="2451"/>
                  <a:ext cx="0" cy="126"/>
                </a:xfrm>
                <a:prstGeom prst="line">
                  <a:avLst/>
                </a:prstGeom>
                <a:noFill/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56" name="Line 197"/>
                <p:cNvSpPr>
                  <a:spLocks noChangeShapeType="1"/>
                </p:cNvSpPr>
                <p:nvPr/>
              </p:nvSpPr>
              <p:spPr bwMode="auto">
                <a:xfrm flipH="1">
                  <a:off x="4688" y="2375"/>
                  <a:ext cx="15" cy="5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57" name="Line 198"/>
                <p:cNvSpPr>
                  <a:spLocks noChangeShapeType="1"/>
                </p:cNvSpPr>
                <p:nvPr/>
              </p:nvSpPr>
              <p:spPr bwMode="auto">
                <a:xfrm flipH="1">
                  <a:off x="4708" y="2375"/>
                  <a:ext cx="12" cy="5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58" name="Line 199"/>
                <p:cNvSpPr>
                  <a:spLocks noChangeShapeType="1"/>
                </p:cNvSpPr>
                <p:nvPr/>
              </p:nvSpPr>
              <p:spPr bwMode="auto">
                <a:xfrm flipH="1">
                  <a:off x="4727" y="2375"/>
                  <a:ext cx="11" cy="5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59" name="Line 200"/>
                <p:cNvSpPr>
                  <a:spLocks noChangeShapeType="1"/>
                </p:cNvSpPr>
                <p:nvPr/>
              </p:nvSpPr>
              <p:spPr bwMode="auto">
                <a:xfrm flipH="1">
                  <a:off x="4749" y="2375"/>
                  <a:ext cx="6" cy="4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60" name="Line 201"/>
                <p:cNvSpPr>
                  <a:spLocks noChangeShapeType="1"/>
                </p:cNvSpPr>
                <p:nvPr/>
              </p:nvSpPr>
              <p:spPr bwMode="auto">
                <a:xfrm flipH="1">
                  <a:off x="4769" y="2375"/>
                  <a:ext cx="4" cy="4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61" name="Line 202"/>
                <p:cNvSpPr>
                  <a:spLocks noChangeShapeType="1"/>
                </p:cNvSpPr>
                <p:nvPr/>
              </p:nvSpPr>
              <p:spPr bwMode="auto">
                <a:xfrm flipH="1">
                  <a:off x="4787" y="2375"/>
                  <a:ext cx="2" cy="4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62" name="Line 203"/>
                <p:cNvSpPr>
                  <a:spLocks noChangeShapeType="1"/>
                </p:cNvSpPr>
                <p:nvPr/>
              </p:nvSpPr>
              <p:spPr bwMode="auto">
                <a:xfrm flipH="1">
                  <a:off x="4806" y="2375"/>
                  <a:ext cx="1" cy="4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63" name="Line 204"/>
                <p:cNvSpPr>
                  <a:spLocks noChangeShapeType="1"/>
                </p:cNvSpPr>
                <p:nvPr/>
              </p:nvSpPr>
              <p:spPr bwMode="auto">
                <a:xfrm flipH="1">
                  <a:off x="4823" y="2375"/>
                  <a:ext cx="1" cy="4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64" name="Line 205"/>
                <p:cNvSpPr>
                  <a:spLocks noChangeShapeType="1"/>
                </p:cNvSpPr>
                <p:nvPr/>
              </p:nvSpPr>
              <p:spPr bwMode="auto">
                <a:xfrm>
                  <a:off x="4840" y="2375"/>
                  <a:ext cx="0" cy="4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65" name="Line 206"/>
                <p:cNvSpPr>
                  <a:spLocks noChangeShapeType="1"/>
                </p:cNvSpPr>
                <p:nvPr/>
              </p:nvSpPr>
              <p:spPr bwMode="auto">
                <a:xfrm>
                  <a:off x="4859" y="2375"/>
                  <a:ext cx="1" cy="4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66" name="Line 207"/>
                <p:cNvSpPr>
                  <a:spLocks noChangeShapeType="1"/>
                </p:cNvSpPr>
                <p:nvPr/>
              </p:nvSpPr>
              <p:spPr bwMode="auto">
                <a:xfrm>
                  <a:off x="4275" y="2575"/>
                  <a:ext cx="563" cy="0"/>
                </a:xfrm>
                <a:prstGeom prst="line">
                  <a:avLst/>
                </a:prstGeom>
                <a:noFill/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356" name="Line 208"/>
              <p:cNvSpPr>
                <a:spLocks noChangeShapeType="1"/>
              </p:cNvSpPr>
              <p:nvPr/>
            </p:nvSpPr>
            <p:spPr bwMode="auto">
              <a:xfrm>
                <a:off x="4972" y="2443"/>
                <a:ext cx="229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7" name="Rectangle 210"/>
              <p:cNvSpPr>
                <a:spLocks noChangeArrowheads="1"/>
              </p:cNvSpPr>
              <p:nvPr/>
            </p:nvSpPr>
            <p:spPr bwMode="auto">
              <a:xfrm>
                <a:off x="2881" y="1957"/>
                <a:ext cx="1011" cy="7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 eaLnBrk="0" hangingPunct="0">
                  <a:lnSpc>
                    <a:spcPct val="87000"/>
                  </a:lnSpc>
                </a:pPr>
                <a:r>
                  <a:rPr lang="ru-RU" sz="1600" b="1"/>
                  <a:t>Интерфейсы</a:t>
                </a:r>
              </a:p>
              <a:p>
                <a:pPr algn="ctr" eaLnBrk="0" hangingPunct="0">
                  <a:lnSpc>
                    <a:spcPct val="87000"/>
                  </a:lnSpc>
                </a:pPr>
                <a:r>
                  <a:rPr lang="ru-RU" sz="1600" b="1"/>
                  <a:t>пользователя</a:t>
                </a:r>
                <a:endParaRPr lang="en-US" sz="1600" b="1"/>
              </a:p>
              <a:p>
                <a:pPr algn="ctr" eaLnBrk="0" hangingPunct="0">
                  <a:lnSpc>
                    <a:spcPct val="87000"/>
                  </a:lnSpc>
                </a:pPr>
                <a:r>
                  <a:rPr lang="en-US" sz="1600" b="1"/>
                  <a:t>(Delphi,</a:t>
                </a:r>
              </a:p>
              <a:p>
                <a:pPr algn="ctr" eaLnBrk="0" hangingPunct="0">
                  <a:lnSpc>
                    <a:spcPct val="87000"/>
                  </a:lnSpc>
                </a:pPr>
                <a:r>
                  <a:rPr lang="en-US" sz="1600" b="1"/>
                  <a:t>Visual Basic,</a:t>
                </a:r>
              </a:p>
              <a:p>
                <a:pPr algn="ctr" eaLnBrk="0" hangingPunct="0">
                  <a:lnSpc>
                    <a:spcPct val="87000"/>
                  </a:lnSpc>
                </a:pPr>
                <a:r>
                  <a:rPr lang="en-US" sz="1600" b="1"/>
                  <a:t>Java)</a:t>
                </a:r>
              </a:p>
            </p:txBody>
          </p:sp>
          <p:sp>
            <p:nvSpPr>
              <p:cNvPr id="9358" name="Freeform 211"/>
              <p:cNvSpPr>
                <a:spLocks/>
              </p:cNvSpPr>
              <p:nvPr/>
            </p:nvSpPr>
            <p:spPr bwMode="auto">
              <a:xfrm>
                <a:off x="2381" y="1277"/>
                <a:ext cx="2222" cy="894"/>
              </a:xfrm>
              <a:custGeom>
                <a:avLst/>
                <a:gdLst>
                  <a:gd name="T0" fmla="*/ 0 w 2222"/>
                  <a:gd name="T1" fmla="*/ 1417638 h 894"/>
                  <a:gd name="T2" fmla="*/ 341312 w 2222"/>
                  <a:gd name="T3" fmla="*/ 1166813 h 894"/>
                  <a:gd name="T4" fmla="*/ 682625 w 2222"/>
                  <a:gd name="T5" fmla="*/ 925513 h 894"/>
                  <a:gd name="T6" fmla="*/ 1012825 w 2222"/>
                  <a:gd name="T7" fmla="*/ 696913 h 894"/>
                  <a:gd name="T8" fmla="*/ 1184275 w 2222"/>
                  <a:gd name="T9" fmla="*/ 588963 h 894"/>
                  <a:gd name="T10" fmla="*/ 1341437 w 2222"/>
                  <a:gd name="T11" fmla="*/ 492125 h 894"/>
                  <a:gd name="T12" fmla="*/ 1489075 w 2222"/>
                  <a:gd name="T13" fmla="*/ 393700 h 894"/>
                  <a:gd name="T14" fmla="*/ 1647825 w 2222"/>
                  <a:gd name="T15" fmla="*/ 307975 h 894"/>
                  <a:gd name="T16" fmla="*/ 1793875 w 2222"/>
                  <a:gd name="T17" fmla="*/ 233363 h 894"/>
                  <a:gd name="T18" fmla="*/ 1927225 w 2222"/>
                  <a:gd name="T19" fmla="*/ 165100 h 894"/>
                  <a:gd name="T20" fmla="*/ 2062162 w 2222"/>
                  <a:gd name="T21" fmla="*/ 107950 h 894"/>
                  <a:gd name="T22" fmla="*/ 2195512 w 2222"/>
                  <a:gd name="T23" fmla="*/ 61913 h 894"/>
                  <a:gd name="T24" fmla="*/ 2317750 w 2222"/>
                  <a:gd name="T25" fmla="*/ 28575 h 894"/>
                  <a:gd name="T26" fmla="*/ 2427287 w 2222"/>
                  <a:gd name="T27" fmla="*/ 4763 h 894"/>
                  <a:gd name="T28" fmla="*/ 2538412 w 2222"/>
                  <a:gd name="T29" fmla="*/ 0 h 894"/>
                  <a:gd name="T30" fmla="*/ 2635250 w 2222"/>
                  <a:gd name="T31" fmla="*/ 4763 h 894"/>
                  <a:gd name="T32" fmla="*/ 2720975 w 2222"/>
                  <a:gd name="T33" fmla="*/ 22225 h 894"/>
                  <a:gd name="T34" fmla="*/ 2806700 w 2222"/>
                  <a:gd name="T35" fmla="*/ 57150 h 894"/>
                  <a:gd name="T36" fmla="*/ 2890837 w 2222"/>
                  <a:gd name="T37" fmla="*/ 96837 h 894"/>
                  <a:gd name="T38" fmla="*/ 2963862 w 2222"/>
                  <a:gd name="T39" fmla="*/ 147638 h 894"/>
                  <a:gd name="T40" fmla="*/ 3038474 w 2222"/>
                  <a:gd name="T41" fmla="*/ 204788 h 894"/>
                  <a:gd name="T42" fmla="*/ 3098799 w 2222"/>
                  <a:gd name="T43" fmla="*/ 268288 h 894"/>
                  <a:gd name="T44" fmla="*/ 3159124 w 2222"/>
                  <a:gd name="T45" fmla="*/ 342900 h 894"/>
                  <a:gd name="T46" fmla="*/ 3221037 w 2222"/>
                  <a:gd name="T47" fmla="*/ 422275 h 894"/>
                  <a:gd name="T48" fmla="*/ 3330575 w 2222"/>
                  <a:gd name="T49" fmla="*/ 593725 h 894"/>
                  <a:gd name="T50" fmla="*/ 3429000 w 2222"/>
                  <a:gd name="T51" fmla="*/ 782637 h 894"/>
                  <a:gd name="T52" fmla="*/ 3525838 w 2222"/>
                  <a:gd name="T53" fmla="*/ 977900 h 89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222"/>
                  <a:gd name="T82" fmla="*/ 0 h 894"/>
                  <a:gd name="T83" fmla="*/ 2222 w 2222"/>
                  <a:gd name="T84" fmla="*/ 894 h 89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222" h="894">
                    <a:moveTo>
                      <a:pt x="0" y="893"/>
                    </a:moveTo>
                    <a:lnTo>
                      <a:pt x="215" y="735"/>
                    </a:lnTo>
                    <a:lnTo>
                      <a:pt x="430" y="583"/>
                    </a:lnTo>
                    <a:lnTo>
                      <a:pt x="638" y="439"/>
                    </a:lnTo>
                    <a:lnTo>
                      <a:pt x="746" y="371"/>
                    </a:lnTo>
                    <a:lnTo>
                      <a:pt x="845" y="310"/>
                    </a:lnTo>
                    <a:lnTo>
                      <a:pt x="938" y="248"/>
                    </a:lnTo>
                    <a:lnTo>
                      <a:pt x="1038" y="194"/>
                    </a:lnTo>
                    <a:lnTo>
                      <a:pt x="1130" y="147"/>
                    </a:lnTo>
                    <a:lnTo>
                      <a:pt x="1214" y="104"/>
                    </a:lnTo>
                    <a:lnTo>
                      <a:pt x="1299" y="68"/>
                    </a:lnTo>
                    <a:lnTo>
                      <a:pt x="1383" y="39"/>
                    </a:lnTo>
                    <a:lnTo>
                      <a:pt x="1460" y="18"/>
                    </a:lnTo>
                    <a:lnTo>
                      <a:pt x="1529" y="3"/>
                    </a:lnTo>
                    <a:lnTo>
                      <a:pt x="1599" y="0"/>
                    </a:lnTo>
                    <a:lnTo>
                      <a:pt x="1660" y="3"/>
                    </a:lnTo>
                    <a:lnTo>
                      <a:pt x="1714" y="14"/>
                    </a:lnTo>
                    <a:lnTo>
                      <a:pt x="1768" y="36"/>
                    </a:lnTo>
                    <a:lnTo>
                      <a:pt x="1821" y="61"/>
                    </a:lnTo>
                    <a:lnTo>
                      <a:pt x="1867" y="93"/>
                    </a:lnTo>
                    <a:lnTo>
                      <a:pt x="1914" y="129"/>
                    </a:lnTo>
                    <a:lnTo>
                      <a:pt x="1952" y="169"/>
                    </a:lnTo>
                    <a:lnTo>
                      <a:pt x="1990" y="216"/>
                    </a:lnTo>
                    <a:lnTo>
                      <a:pt x="2029" y="266"/>
                    </a:lnTo>
                    <a:lnTo>
                      <a:pt x="2098" y="374"/>
                    </a:lnTo>
                    <a:lnTo>
                      <a:pt x="2160" y="493"/>
                    </a:lnTo>
                    <a:lnTo>
                      <a:pt x="2221" y="616"/>
                    </a:lnTo>
                  </a:path>
                </a:pathLst>
              </a:custGeom>
              <a:noFill/>
              <a:ln w="76200" cap="rnd">
                <a:solidFill>
                  <a:srgbClr val="33CCCC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9" name="Rectangle 212"/>
              <p:cNvSpPr>
                <a:spLocks noChangeArrowheads="1"/>
              </p:cNvSpPr>
              <p:nvPr/>
            </p:nvSpPr>
            <p:spPr bwMode="auto">
              <a:xfrm>
                <a:off x="4048" y="1095"/>
                <a:ext cx="1037" cy="3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 eaLnBrk="0" hangingPunct="0">
                  <a:lnSpc>
                    <a:spcPct val="87000"/>
                  </a:lnSpc>
                </a:pPr>
                <a:r>
                  <a:rPr lang="ru-RU" sz="1600" b="1"/>
                  <a:t>Бизнес-логика</a:t>
                </a:r>
                <a:endParaRPr lang="en-US" sz="1600" b="1"/>
              </a:p>
              <a:p>
                <a:pPr algn="ctr" eaLnBrk="0" hangingPunct="0">
                  <a:lnSpc>
                    <a:spcPct val="87000"/>
                  </a:lnSpc>
                </a:pPr>
                <a:r>
                  <a:rPr lang="en-US" sz="1600" b="1"/>
                  <a:t>(C++, Java)</a:t>
                </a:r>
              </a:p>
            </p:txBody>
          </p:sp>
          <p:sp>
            <p:nvSpPr>
              <p:cNvPr id="9360" name="Rectangle 214"/>
              <p:cNvSpPr>
                <a:spLocks noChangeArrowheads="1"/>
              </p:cNvSpPr>
              <p:nvPr/>
            </p:nvSpPr>
            <p:spPr bwMode="auto">
              <a:xfrm>
                <a:off x="4694" y="2683"/>
                <a:ext cx="867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 eaLnBrk="0" hangingPunct="0">
                  <a:lnSpc>
                    <a:spcPct val="87000"/>
                  </a:lnSpc>
                </a:pPr>
                <a:r>
                  <a:rPr lang="ru-RU" sz="1400" b="1"/>
                  <a:t>Базы данных</a:t>
                </a:r>
                <a:endParaRPr lang="en-US" sz="1400" b="1"/>
              </a:p>
              <a:p>
                <a:pPr algn="ctr" eaLnBrk="0" hangingPunct="0">
                  <a:lnSpc>
                    <a:spcPct val="87000"/>
                  </a:lnSpc>
                </a:pPr>
                <a:r>
                  <a:rPr lang="en-US" sz="1400" b="1"/>
                  <a:t>(SQL)</a:t>
                </a:r>
              </a:p>
            </p:txBody>
          </p:sp>
          <p:pic>
            <p:nvPicPr>
              <p:cNvPr id="9361" name="Picture 216"/>
              <p:cNvPicPr>
                <a:picLocks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" y="1295"/>
                <a:ext cx="2177" cy="21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9362" name="Group 217"/>
              <p:cNvGrpSpPr>
                <a:grpSpLocks/>
              </p:cNvGrpSpPr>
              <p:nvPr/>
            </p:nvGrpSpPr>
            <p:grpSpPr bwMode="auto">
              <a:xfrm>
                <a:off x="1619" y="2617"/>
                <a:ext cx="162" cy="41"/>
                <a:chOff x="2262" y="2558"/>
                <a:chExt cx="124" cy="33"/>
              </a:xfrm>
            </p:grpSpPr>
            <p:sp>
              <p:nvSpPr>
                <p:cNvPr id="9393" name="Line 218"/>
                <p:cNvSpPr>
                  <a:spLocks noChangeShapeType="1"/>
                </p:cNvSpPr>
                <p:nvPr/>
              </p:nvSpPr>
              <p:spPr bwMode="auto">
                <a:xfrm>
                  <a:off x="2262" y="2558"/>
                  <a:ext cx="12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94" name="Line 219"/>
                <p:cNvSpPr>
                  <a:spLocks noChangeShapeType="1"/>
                </p:cNvSpPr>
                <p:nvPr/>
              </p:nvSpPr>
              <p:spPr bwMode="auto">
                <a:xfrm>
                  <a:off x="2262" y="2591"/>
                  <a:ext cx="124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63" name="Group 220"/>
              <p:cNvGrpSpPr>
                <a:grpSpLocks/>
              </p:cNvGrpSpPr>
              <p:nvPr/>
            </p:nvGrpSpPr>
            <p:grpSpPr bwMode="auto">
              <a:xfrm>
                <a:off x="1862" y="2336"/>
                <a:ext cx="162" cy="39"/>
                <a:chOff x="2448" y="2330"/>
                <a:chExt cx="124" cy="32"/>
              </a:xfrm>
            </p:grpSpPr>
            <p:sp>
              <p:nvSpPr>
                <p:cNvPr id="9391" name="Line 221"/>
                <p:cNvSpPr>
                  <a:spLocks noChangeShapeType="1"/>
                </p:cNvSpPr>
                <p:nvPr/>
              </p:nvSpPr>
              <p:spPr bwMode="auto">
                <a:xfrm>
                  <a:off x="2448" y="2330"/>
                  <a:ext cx="12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92" name="Line 222"/>
                <p:cNvSpPr>
                  <a:spLocks noChangeShapeType="1"/>
                </p:cNvSpPr>
                <p:nvPr/>
              </p:nvSpPr>
              <p:spPr bwMode="auto">
                <a:xfrm>
                  <a:off x="2448" y="2362"/>
                  <a:ext cx="124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64" name="Group 223"/>
              <p:cNvGrpSpPr>
                <a:grpSpLocks/>
              </p:cNvGrpSpPr>
              <p:nvPr/>
            </p:nvGrpSpPr>
            <p:grpSpPr bwMode="auto">
              <a:xfrm>
                <a:off x="1848" y="3002"/>
                <a:ext cx="162" cy="40"/>
                <a:chOff x="2437" y="2870"/>
                <a:chExt cx="124" cy="32"/>
              </a:xfrm>
            </p:grpSpPr>
            <p:sp>
              <p:nvSpPr>
                <p:cNvPr id="9389" name="Line 224"/>
                <p:cNvSpPr>
                  <a:spLocks noChangeShapeType="1"/>
                </p:cNvSpPr>
                <p:nvPr/>
              </p:nvSpPr>
              <p:spPr bwMode="auto">
                <a:xfrm>
                  <a:off x="2437" y="2870"/>
                  <a:ext cx="12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90" name="Line 225"/>
                <p:cNvSpPr>
                  <a:spLocks noChangeShapeType="1"/>
                </p:cNvSpPr>
                <p:nvPr/>
              </p:nvSpPr>
              <p:spPr bwMode="auto">
                <a:xfrm>
                  <a:off x="2437" y="2902"/>
                  <a:ext cx="124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65" name="Group 226"/>
              <p:cNvGrpSpPr>
                <a:grpSpLocks/>
              </p:cNvGrpSpPr>
              <p:nvPr/>
            </p:nvGrpSpPr>
            <p:grpSpPr bwMode="auto">
              <a:xfrm>
                <a:off x="2067" y="2623"/>
                <a:ext cx="161" cy="40"/>
                <a:chOff x="2605" y="2563"/>
                <a:chExt cx="123" cy="32"/>
              </a:xfrm>
            </p:grpSpPr>
            <p:sp>
              <p:nvSpPr>
                <p:cNvPr id="9387" name="Line 227"/>
                <p:cNvSpPr>
                  <a:spLocks noChangeShapeType="1"/>
                </p:cNvSpPr>
                <p:nvPr/>
              </p:nvSpPr>
              <p:spPr bwMode="auto">
                <a:xfrm>
                  <a:off x="2605" y="2563"/>
                  <a:ext cx="119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88" name="Line 228"/>
                <p:cNvSpPr>
                  <a:spLocks noChangeShapeType="1"/>
                </p:cNvSpPr>
                <p:nvPr/>
              </p:nvSpPr>
              <p:spPr bwMode="auto">
                <a:xfrm>
                  <a:off x="2605" y="2595"/>
                  <a:ext cx="123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66" name="Group 229"/>
              <p:cNvGrpSpPr>
                <a:grpSpLocks/>
              </p:cNvGrpSpPr>
              <p:nvPr/>
            </p:nvGrpSpPr>
            <p:grpSpPr bwMode="auto">
              <a:xfrm>
                <a:off x="257" y="2740"/>
                <a:ext cx="161" cy="32"/>
                <a:chOff x="1220" y="3233"/>
                <a:chExt cx="123" cy="32"/>
              </a:xfrm>
            </p:grpSpPr>
            <p:sp>
              <p:nvSpPr>
                <p:cNvPr id="9385" name="Line 230"/>
                <p:cNvSpPr>
                  <a:spLocks noChangeShapeType="1"/>
                </p:cNvSpPr>
                <p:nvPr/>
              </p:nvSpPr>
              <p:spPr bwMode="auto">
                <a:xfrm>
                  <a:off x="1220" y="3233"/>
                  <a:ext cx="119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86" name="Line 231"/>
                <p:cNvSpPr>
                  <a:spLocks noChangeShapeType="1"/>
                </p:cNvSpPr>
                <p:nvPr/>
              </p:nvSpPr>
              <p:spPr bwMode="auto">
                <a:xfrm>
                  <a:off x="1220" y="3265"/>
                  <a:ext cx="123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67" name="Group 232"/>
              <p:cNvGrpSpPr>
                <a:grpSpLocks/>
              </p:cNvGrpSpPr>
              <p:nvPr/>
            </p:nvGrpSpPr>
            <p:grpSpPr bwMode="auto">
              <a:xfrm>
                <a:off x="647" y="2950"/>
                <a:ext cx="162" cy="41"/>
                <a:chOff x="1518" y="2828"/>
                <a:chExt cx="124" cy="33"/>
              </a:xfrm>
            </p:grpSpPr>
            <p:sp>
              <p:nvSpPr>
                <p:cNvPr id="9383" name="Line 233"/>
                <p:cNvSpPr>
                  <a:spLocks noChangeShapeType="1"/>
                </p:cNvSpPr>
                <p:nvPr/>
              </p:nvSpPr>
              <p:spPr bwMode="auto">
                <a:xfrm>
                  <a:off x="1518" y="2828"/>
                  <a:ext cx="12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84" name="Line 234"/>
                <p:cNvSpPr>
                  <a:spLocks noChangeShapeType="1"/>
                </p:cNvSpPr>
                <p:nvPr/>
              </p:nvSpPr>
              <p:spPr bwMode="auto">
                <a:xfrm>
                  <a:off x="1518" y="2861"/>
                  <a:ext cx="124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68" name="Group 235"/>
              <p:cNvGrpSpPr>
                <a:grpSpLocks/>
              </p:cNvGrpSpPr>
              <p:nvPr/>
            </p:nvGrpSpPr>
            <p:grpSpPr bwMode="auto">
              <a:xfrm>
                <a:off x="339" y="3150"/>
                <a:ext cx="162" cy="32"/>
                <a:chOff x="1282" y="3732"/>
                <a:chExt cx="124" cy="32"/>
              </a:xfrm>
            </p:grpSpPr>
            <p:sp>
              <p:nvSpPr>
                <p:cNvPr id="9381" name="Line 236"/>
                <p:cNvSpPr>
                  <a:spLocks noChangeShapeType="1"/>
                </p:cNvSpPr>
                <p:nvPr/>
              </p:nvSpPr>
              <p:spPr bwMode="auto">
                <a:xfrm>
                  <a:off x="1282" y="3732"/>
                  <a:ext cx="12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82" name="Line 237"/>
                <p:cNvSpPr>
                  <a:spLocks noChangeShapeType="1"/>
                </p:cNvSpPr>
                <p:nvPr/>
              </p:nvSpPr>
              <p:spPr bwMode="auto">
                <a:xfrm>
                  <a:off x="1282" y="3764"/>
                  <a:ext cx="124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69" name="Group 238"/>
              <p:cNvGrpSpPr>
                <a:grpSpLocks/>
              </p:cNvGrpSpPr>
              <p:nvPr/>
            </p:nvGrpSpPr>
            <p:grpSpPr bwMode="auto">
              <a:xfrm>
                <a:off x="813" y="1981"/>
                <a:ext cx="160" cy="40"/>
                <a:chOff x="1645" y="2043"/>
                <a:chExt cx="123" cy="32"/>
              </a:xfrm>
            </p:grpSpPr>
            <p:sp>
              <p:nvSpPr>
                <p:cNvPr id="9379" name="Line 239"/>
                <p:cNvSpPr>
                  <a:spLocks noChangeShapeType="1"/>
                </p:cNvSpPr>
                <p:nvPr/>
              </p:nvSpPr>
              <p:spPr bwMode="auto">
                <a:xfrm>
                  <a:off x="1645" y="2043"/>
                  <a:ext cx="119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80" name="Line 240"/>
                <p:cNvSpPr>
                  <a:spLocks noChangeShapeType="1"/>
                </p:cNvSpPr>
                <p:nvPr/>
              </p:nvSpPr>
              <p:spPr bwMode="auto">
                <a:xfrm>
                  <a:off x="1645" y="2075"/>
                  <a:ext cx="123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70" name="Group 241"/>
              <p:cNvGrpSpPr>
                <a:grpSpLocks/>
              </p:cNvGrpSpPr>
              <p:nvPr/>
            </p:nvGrpSpPr>
            <p:grpSpPr bwMode="auto">
              <a:xfrm>
                <a:off x="1110" y="1976"/>
                <a:ext cx="165" cy="40"/>
                <a:chOff x="1872" y="2039"/>
                <a:chExt cx="126" cy="32"/>
              </a:xfrm>
            </p:grpSpPr>
            <p:sp>
              <p:nvSpPr>
                <p:cNvPr id="9377" name="Line 242"/>
                <p:cNvSpPr>
                  <a:spLocks noChangeShapeType="1"/>
                </p:cNvSpPr>
                <p:nvPr/>
              </p:nvSpPr>
              <p:spPr bwMode="auto">
                <a:xfrm>
                  <a:off x="1872" y="2039"/>
                  <a:ext cx="119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78" name="Line 243"/>
                <p:cNvSpPr>
                  <a:spLocks noChangeShapeType="1"/>
                </p:cNvSpPr>
                <p:nvPr/>
              </p:nvSpPr>
              <p:spPr bwMode="auto">
                <a:xfrm>
                  <a:off x="1875" y="2071"/>
                  <a:ext cx="123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71" name="Group 244"/>
              <p:cNvGrpSpPr>
                <a:grpSpLocks/>
              </p:cNvGrpSpPr>
              <p:nvPr/>
            </p:nvGrpSpPr>
            <p:grpSpPr bwMode="auto">
              <a:xfrm>
                <a:off x="734" y="1591"/>
                <a:ext cx="162" cy="41"/>
                <a:chOff x="1585" y="1727"/>
                <a:chExt cx="124" cy="33"/>
              </a:xfrm>
            </p:grpSpPr>
            <p:sp>
              <p:nvSpPr>
                <p:cNvPr id="9375" name="Line 245"/>
                <p:cNvSpPr>
                  <a:spLocks noChangeShapeType="1"/>
                </p:cNvSpPr>
                <p:nvPr/>
              </p:nvSpPr>
              <p:spPr bwMode="auto">
                <a:xfrm>
                  <a:off x="1585" y="1727"/>
                  <a:ext cx="12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76" name="Line 246"/>
                <p:cNvSpPr>
                  <a:spLocks noChangeShapeType="1"/>
                </p:cNvSpPr>
                <p:nvPr/>
              </p:nvSpPr>
              <p:spPr bwMode="auto">
                <a:xfrm>
                  <a:off x="1585" y="1760"/>
                  <a:ext cx="124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72" name="Group 247"/>
              <p:cNvGrpSpPr>
                <a:grpSpLocks/>
              </p:cNvGrpSpPr>
              <p:nvPr/>
            </p:nvGrpSpPr>
            <p:grpSpPr bwMode="auto">
              <a:xfrm>
                <a:off x="1084" y="1602"/>
                <a:ext cx="163" cy="40"/>
                <a:chOff x="1853" y="1736"/>
                <a:chExt cx="124" cy="32"/>
              </a:xfrm>
            </p:grpSpPr>
            <p:sp>
              <p:nvSpPr>
                <p:cNvPr id="9373" name="Line 248"/>
                <p:cNvSpPr>
                  <a:spLocks noChangeShapeType="1"/>
                </p:cNvSpPr>
                <p:nvPr/>
              </p:nvSpPr>
              <p:spPr bwMode="auto">
                <a:xfrm>
                  <a:off x="1853" y="1736"/>
                  <a:ext cx="12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74" name="Line 249"/>
                <p:cNvSpPr>
                  <a:spLocks noChangeShapeType="1"/>
                </p:cNvSpPr>
                <p:nvPr/>
              </p:nvSpPr>
              <p:spPr bwMode="auto">
                <a:xfrm>
                  <a:off x="1853" y="1768"/>
                  <a:ext cx="124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9221" name="Text Box 253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7/25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950" y="260350"/>
            <a:ext cx="8702675" cy="762000"/>
          </a:xfrm>
        </p:spPr>
        <p:txBody>
          <a:bodyPr/>
          <a:lstStyle/>
          <a:p>
            <a:pPr eaLnBrk="1" hangingPunct="1"/>
            <a:r>
              <a:rPr lang="ru-RU" sz="4000" smtClean="0"/>
              <a:t>Визуальные модели являются средством коммуникации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76375" y="1412875"/>
            <a:ext cx="6391275" cy="520700"/>
          </a:xfrm>
        </p:spPr>
        <p:txBody>
          <a:bodyPr/>
          <a:lstStyle/>
          <a:p>
            <a:pPr algn="ctr" eaLnBrk="1" hangingPunct="1">
              <a:lnSpc>
                <a:spcPct val="87000"/>
              </a:lnSpc>
              <a:spcBef>
                <a:spcPct val="0"/>
              </a:spcBef>
              <a:buSzTx/>
              <a:buFont typeface="Wingdings" pitchFamily="2" charset="2"/>
              <a:buNone/>
            </a:pPr>
            <a:r>
              <a:rPr lang="ru-RU" sz="2200" b="1" smtClean="0"/>
              <a:t>Бизнес-аналитики, системные аналитики, архитекторы, </a:t>
            </a:r>
            <a:r>
              <a:rPr lang="en-US" sz="2200" b="1" smtClean="0"/>
              <a:t>CIO, MIS, CPO</a:t>
            </a:r>
            <a:endParaRPr lang="ru-RU" sz="2200" smtClean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195513" y="5445125"/>
            <a:ext cx="601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4163" indent="-284163" algn="ctr" eaLnBrk="0" hangingPunct="0">
              <a:lnSpc>
                <a:spcPct val="87000"/>
              </a:lnSpc>
            </a:pPr>
            <a:r>
              <a:rPr lang="ru-RU" sz="2200" b="1"/>
              <a:t>Программисты, тестировщики, менеджеры проектов</a:t>
            </a:r>
          </a:p>
        </p:txBody>
      </p:sp>
      <p:pic>
        <p:nvPicPr>
          <p:cNvPr id="10245" name="Picture 5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301875"/>
            <a:ext cx="5040313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Line 6"/>
          <p:cNvSpPr>
            <a:spLocks noChangeShapeType="1"/>
          </p:cNvSpPr>
          <p:nvPr/>
        </p:nvSpPr>
        <p:spPr bwMode="auto">
          <a:xfrm flipH="1">
            <a:off x="4841875" y="3519488"/>
            <a:ext cx="46038" cy="1409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6469063" y="3436938"/>
            <a:ext cx="171450" cy="1657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>
            <a:off x="5888038" y="3551238"/>
            <a:ext cx="173037" cy="1522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H="1">
            <a:off x="5259388" y="3429000"/>
            <a:ext cx="249237" cy="19129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H="1">
            <a:off x="6659563" y="3213100"/>
            <a:ext cx="793750" cy="21399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6443663" y="2636838"/>
            <a:ext cx="966787" cy="254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2" name="Rectangle 13"/>
          <p:cNvSpPr>
            <a:spLocks noChangeArrowheads="1"/>
          </p:cNvSpPr>
          <p:nvPr/>
        </p:nvSpPr>
        <p:spPr bwMode="auto">
          <a:xfrm>
            <a:off x="228600" y="2628900"/>
            <a:ext cx="24384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87000"/>
              </a:lnSpc>
            </a:pPr>
            <a:r>
              <a:rPr lang="ru-RU" sz="2000">
                <a:latin typeface="Arial Narrow" pitchFamily="34" charset="0"/>
              </a:rPr>
              <a:t>Визуальные модели описывают бизнес-процессы</a:t>
            </a:r>
            <a:endParaRPr lang="en-US" sz="2000">
              <a:latin typeface="Arial Narrow" pitchFamily="34" charset="0"/>
            </a:endParaRPr>
          </a:p>
        </p:txBody>
      </p:sp>
      <p:sp>
        <p:nvSpPr>
          <p:cNvPr id="10253" name="Rectangle 14"/>
          <p:cNvSpPr>
            <a:spLocks noChangeArrowheads="1"/>
          </p:cNvSpPr>
          <p:nvPr/>
        </p:nvSpPr>
        <p:spPr bwMode="auto">
          <a:xfrm>
            <a:off x="152400" y="3733800"/>
            <a:ext cx="2514600" cy="141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87000"/>
              </a:lnSpc>
            </a:pPr>
            <a:r>
              <a:rPr lang="ru-RU" sz="2000">
                <a:latin typeface="Arial Narrow" pitchFamily="34" charset="0"/>
              </a:rPr>
              <a:t>Визуальные модели используются для проектирования и разработки программных систем</a:t>
            </a:r>
            <a:endParaRPr lang="en-US" sz="2000">
              <a:latin typeface="Arial Narrow" pitchFamily="34" charset="0"/>
            </a:endParaRPr>
          </a:p>
        </p:txBody>
      </p:sp>
      <p:sp>
        <p:nvSpPr>
          <p:cNvPr id="10254" name="Rectangle 15"/>
          <p:cNvSpPr>
            <a:spLocks noChangeArrowheads="1"/>
          </p:cNvSpPr>
          <p:nvPr/>
        </p:nvSpPr>
        <p:spPr bwMode="auto">
          <a:xfrm>
            <a:off x="2852738" y="3733800"/>
            <a:ext cx="48768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87000"/>
              </a:lnSpc>
            </a:pPr>
            <a:r>
              <a:rPr lang="ru-RU" sz="2400">
                <a:latin typeface="Arial Narrow" pitchFamily="34" charset="0"/>
              </a:rPr>
              <a:t>Графическая нотация (язык UML)</a:t>
            </a:r>
            <a:endParaRPr lang="en-US" sz="2400">
              <a:latin typeface="Arial Narrow" pitchFamily="34" charset="0"/>
            </a:endParaRPr>
          </a:p>
        </p:txBody>
      </p:sp>
      <p:sp>
        <p:nvSpPr>
          <p:cNvPr id="10255" name="AutoShape 16"/>
          <p:cNvSpPr>
            <a:spLocks noChangeArrowheads="1"/>
          </p:cNvSpPr>
          <p:nvPr/>
        </p:nvSpPr>
        <p:spPr bwMode="auto">
          <a:xfrm>
            <a:off x="468313" y="5300663"/>
            <a:ext cx="1905000" cy="457200"/>
          </a:xfrm>
          <a:prstGeom prst="wedgeRoundRectCallout">
            <a:avLst>
              <a:gd name="adj1" fmla="val 161000"/>
              <a:gd name="adj2" fmla="val -7708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>
                <a:latin typeface="Arial Narrow" pitchFamily="34" charset="0"/>
              </a:rPr>
              <a:t>Артефакты ПО</a:t>
            </a:r>
          </a:p>
        </p:txBody>
      </p:sp>
      <p:sp>
        <p:nvSpPr>
          <p:cNvPr id="10256" name="AutoShape 17"/>
          <p:cNvSpPr>
            <a:spLocks noChangeArrowheads="1"/>
          </p:cNvSpPr>
          <p:nvPr/>
        </p:nvSpPr>
        <p:spPr bwMode="auto">
          <a:xfrm>
            <a:off x="323850" y="1916113"/>
            <a:ext cx="1905000" cy="457200"/>
          </a:xfrm>
          <a:prstGeom prst="wedgeRoundRectCallout">
            <a:avLst>
              <a:gd name="adj1" fmla="val 186583"/>
              <a:gd name="adj2" fmla="val 19930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>
                <a:latin typeface="Arial Narrow" pitchFamily="34" charset="0"/>
              </a:rPr>
              <a:t>Артефакты БП</a:t>
            </a:r>
          </a:p>
        </p:txBody>
      </p:sp>
      <p:sp>
        <p:nvSpPr>
          <p:cNvPr id="10257" name="Rectangle 18"/>
          <p:cNvSpPr>
            <a:spLocks noChangeArrowheads="1"/>
          </p:cNvSpPr>
          <p:nvPr/>
        </p:nvSpPr>
        <p:spPr bwMode="auto">
          <a:xfrm>
            <a:off x="8166100" y="2609850"/>
            <a:ext cx="806450" cy="214313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b"/>
          </a:scene3d>
          <a:sp3d extrusionH="9890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lIns="109728" tIns="54864" rIns="109728" bIns="54864" anchor="ctr">
            <a:spAutoFit/>
            <a:flatTx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grpSp>
        <p:nvGrpSpPr>
          <p:cNvPr id="10258" name="Group 19"/>
          <p:cNvGrpSpPr>
            <a:grpSpLocks/>
          </p:cNvGrpSpPr>
          <p:nvPr/>
        </p:nvGrpSpPr>
        <p:grpSpPr bwMode="auto">
          <a:xfrm>
            <a:off x="8174038" y="1676400"/>
            <a:ext cx="457200" cy="838200"/>
            <a:chOff x="4551" y="1764"/>
            <a:chExt cx="446" cy="806"/>
          </a:xfrm>
        </p:grpSpPr>
        <p:sp>
          <p:nvSpPr>
            <p:cNvPr id="10272" name="Rectangle 20"/>
            <p:cNvSpPr>
              <a:spLocks noChangeArrowheads="1"/>
            </p:cNvSpPr>
            <p:nvPr/>
          </p:nvSpPr>
          <p:spPr bwMode="auto">
            <a:xfrm>
              <a:off x="4671" y="2016"/>
              <a:ext cx="219" cy="21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728" tIns="54864" rIns="109728" bIns="54864" anchor="ctr">
              <a:spAutoFit/>
            </a:bodyPr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  <p:grpSp>
          <p:nvGrpSpPr>
            <p:cNvPr id="10273" name="Group 21"/>
            <p:cNvGrpSpPr>
              <a:grpSpLocks/>
            </p:cNvGrpSpPr>
            <p:nvPr/>
          </p:nvGrpSpPr>
          <p:grpSpPr bwMode="auto">
            <a:xfrm>
              <a:off x="4551" y="1764"/>
              <a:ext cx="446" cy="806"/>
              <a:chOff x="5840" y="0"/>
              <a:chExt cx="446" cy="806"/>
            </a:xfrm>
          </p:grpSpPr>
          <p:sp>
            <p:nvSpPr>
              <p:cNvPr id="15382" name="Oval 22"/>
              <p:cNvSpPr>
                <a:spLocks noChangeAspect="1" noChangeArrowheads="1"/>
              </p:cNvSpPr>
              <p:nvPr/>
            </p:nvSpPr>
            <p:spPr bwMode="auto">
              <a:xfrm>
                <a:off x="5947" y="0"/>
                <a:ext cx="209" cy="163"/>
              </a:xfrm>
              <a:prstGeom prst="ellipse">
                <a:avLst/>
              </a:prstGeom>
              <a:gradFill rotWithShape="0">
                <a:gsLst>
                  <a:gs pos="0">
                    <a:schemeClr val="hlink">
                      <a:gamma/>
                      <a:tint val="60000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12700">
                <a:noFill/>
                <a:round/>
                <a:headEnd/>
                <a:tailEnd/>
              </a:ln>
              <a:effectLst/>
              <a:scene3d>
                <a:camera prst="legacyObliqueTopRight"/>
                <a:lightRig rig="legacyFlat2" dir="t"/>
              </a:scene3d>
              <a:sp3d extrusionH="36500" prstMaterial="legacyPlastic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  <a:defRPr/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15383" name="Freeform 23"/>
              <p:cNvSpPr>
                <a:spLocks noChangeAspect="1"/>
              </p:cNvSpPr>
              <p:nvPr/>
            </p:nvSpPr>
            <p:spPr bwMode="auto">
              <a:xfrm>
                <a:off x="5845" y="182"/>
                <a:ext cx="437" cy="624"/>
              </a:xfrm>
              <a:custGeom>
                <a:avLst/>
                <a:gdLst/>
                <a:ahLst/>
                <a:cxnLst>
                  <a:cxn ang="0">
                    <a:pos x="86" y="11"/>
                  </a:cxn>
                  <a:cxn ang="0">
                    <a:pos x="81" y="23"/>
                  </a:cxn>
                  <a:cxn ang="0">
                    <a:pos x="69" y="7"/>
                  </a:cxn>
                  <a:cxn ang="0">
                    <a:pos x="69" y="0"/>
                  </a:cxn>
                  <a:cxn ang="0">
                    <a:pos x="47" y="0"/>
                  </a:cxn>
                  <a:cxn ang="0">
                    <a:pos x="19" y="17"/>
                  </a:cxn>
                  <a:cxn ang="0">
                    <a:pos x="0" y="86"/>
                  </a:cxn>
                  <a:cxn ang="0">
                    <a:pos x="22" y="107"/>
                  </a:cxn>
                  <a:cxn ang="0">
                    <a:pos x="42" y="127"/>
                  </a:cxn>
                  <a:cxn ang="0">
                    <a:pos x="42" y="323"/>
                  </a:cxn>
                  <a:cxn ang="0">
                    <a:pos x="97" y="323"/>
                  </a:cxn>
                  <a:cxn ang="0">
                    <a:pos x="97" y="171"/>
                  </a:cxn>
                  <a:cxn ang="0">
                    <a:pos x="121" y="323"/>
                  </a:cxn>
                  <a:cxn ang="0">
                    <a:pos x="179" y="323"/>
                  </a:cxn>
                  <a:cxn ang="0">
                    <a:pos x="153" y="167"/>
                  </a:cxn>
                  <a:cxn ang="0">
                    <a:pos x="153" y="129"/>
                  </a:cxn>
                  <a:cxn ang="0">
                    <a:pos x="181" y="85"/>
                  </a:cxn>
                  <a:cxn ang="0">
                    <a:pos x="137" y="80"/>
                  </a:cxn>
                  <a:cxn ang="0">
                    <a:pos x="111" y="81"/>
                  </a:cxn>
                  <a:cxn ang="0">
                    <a:pos x="112" y="128"/>
                  </a:cxn>
                  <a:cxn ang="0">
                    <a:pos x="137" y="128"/>
                  </a:cxn>
                  <a:cxn ang="0">
                    <a:pos x="137" y="144"/>
                  </a:cxn>
                  <a:cxn ang="0">
                    <a:pos x="53" y="144"/>
                  </a:cxn>
                  <a:cxn ang="0">
                    <a:pos x="53" y="43"/>
                  </a:cxn>
                  <a:cxn ang="0">
                    <a:pos x="137" y="43"/>
                  </a:cxn>
                  <a:cxn ang="0">
                    <a:pos x="137" y="80"/>
                  </a:cxn>
                  <a:cxn ang="0">
                    <a:pos x="181" y="85"/>
                  </a:cxn>
                  <a:cxn ang="0">
                    <a:pos x="153" y="9"/>
                  </a:cxn>
                  <a:cxn ang="0">
                    <a:pos x="139" y="1"/>
                  </a:cxn>
                  <a:cxn ang="0">
                    <a:pos x="113" y="1"/>
                  </a:cxn>
                  <a:cxn ang="0">
                    <a:pos x="100" y="22"/>
                  </a:cxn>
                  <a:cxn ang="0">
                    <a:pos x="94" y="11"/>
                  </a:cxn>
                  <a:cxn ang="0">
                    <a:pos x="101" y="1"/>
                  </a:cxn>
                  <a:cxn ang="0">
                    <a:pos x="79" y="1"/>
                  </a:cxn>
                  <a:cxn ang="0">
                    <a:pos x="86" y="11"/>
                  </a:cxn>
                </a:cxnLst>
                <a:rect l="0" t="0" r="r" b="b"/>
                <a:pathLst>
                  <a:path w="182" h="324">
                    <a:moveTo>
                      <a:pt x="86" y="11"/>
                    </a:moveTo>
                    <a:lnTo>
                      <a:pt x="81" y="23"/>
                    </a:lnTo>
                    <a:lnTo>
                      <a:pt x="69" y="7"/>
                    </a:lnTo>
                    <a:lnTo>
                      <a:pt x="69" y="0"/>
                    </a:lnTo>
                    <a:lnTo>
                      <a:pt x="47" y="0"/>
                    </a:lnTo>
                    <a:lnTo>
                      <a:pt x="19" y="17"/>
                    </a:lnTo>
                    <a:lnTo>
                      <a:pt x="0" y="86"/>
                    </a:lnTo>
                    <a:lnTo>
                      <a:pt x="22" y="107"/>
                    </a:lnTo>
                    <a:lnTo>
                      <a:pt x="42" y="127"/>
                    </a:lnTo>
                    <a:lnTo>
                      <a:pt x="42" y="323"/>
                    </a:lnTo>
                    <a:lnTo>
                      <a:pt x="97" y="323"/>
                    </a:lnTo>
                    <a:lnTo>
                      <a:pt x="97" y="171"/>
                    </a:lnTo>
                    <a:lnTo>
                      <a:pt x="121" y="323"/>
                    </a:lnTo>
                    <a:lnTo>
                      <a:pt x="179" y="323"/>
                    </a:lnTo>
                    <a:lnTo>
                      <a:pt x="153" y="167"/>
                    </a:lnTo>
                    <a:lnTo>
                      <a:pt x="153" y="129"/>
                    </a:lnTo>
                    <a:lnTo>
                      <a:pt x="181" y="85"/>
                    </a:lnTo>
                    <a:lnTo>
                      <a:pt x="137" y="80"/>
                    </a:lnTo>
                    <a:lnTo>
                      <a:pt x="111" y="81"/>
                    </a:lnTo>
                    <a:lnTo>
                      <a:pt x="112" y="128"/>
                    </a:lnTo>
                    <a:lnTo>
                      <a:pt x="137" y="128"/>
                    </a:lnTo>
                    <a:lnTo>
                      <a:pt x="137" y="144"/>
                    </a:lnTo>
                    <a:lnTo>
                      <a:pt x="53" y="144"/>
                    </a:lnTo>
                    <a:lnTo>
                      <a:pt x="53" y="43"/>
                    </a:lnTo>
                    <a:lnTo>
                      <a:pt x="137" y="43"/>
                    </a:lnTo>
                    <a:lnTo>
                      <a:pt x="137" y="80"/>
                    </a:lnTo>
                    <a:lnTo>
                      <a:pt x="181" y="85"/>
                    </a:lnTo>
                    <a:lnTo>
                      <a:pt x="153" y="9"/>
                    </a:lnTo>
                    <a:lnTo>
                      <a:pt x="139" y="1"/>
                    </a:lnTo>
                    <a:lnTo>
                      <a:pt x="113" y="1"/>
                    </a:lnTo>
                    <a:lnTo>
                      <a:pt x="100" y="22"/>
                    </a:lnTo>
                    <a:lnTo>
                      <a:pt x="94" y="11"/>
                    </a:lnTo>
                    <a:lnTo>
                      <a:pt x="101" y="1"/>
                    </a:lnTo>
                    <a:lnTo>
                      <a:pt x="79" y="1"/>
                    </a:lnTo>
                    <a:lnTo>
                      <a:pt x="86" y="11"/>
                    </a:lnTo>
                  </a:path>
                </a:pathLst>
              </a:custGeom>
              <a:gradFill rotWithShape="0">
                <a:gsLst>
                  <a:gs pos="0">
                    <a:schemeClr val="hlink">
                      <a:gamma/>
                      <a:tint val="60000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12700" cap="rnd">
                <a:noFill/>
                <a:round/>
                <a:headEnd/>
                <a:tailEnd/>
              </a:ln>
              <a:effectLst/>
              <a:scene3d>
                <a:camera prst="legacyObliqueTopRight"/>
                <a:lightRig rig="legacyFlat2" dir="t"/>
              </a:scene3d>
              <a:sp3d extrusionH="36500" prstMaterial="legacyPlastic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>
                <a:flatTx/>
              </a:bodyPr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  <a:defRPr/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15384" name="Arc 24"/>
              <p:cNvSpPr>
                <a:spLocks noChangeAspect="1"/>
              </p:cNvSpPr>
              <p:nvPr/>
            </p:nvSpPr>
            <p:spPr bwMode="auto">
              <a:xfrm>
                <a:off x="6179" y="186"/>
                <a:ext cx="37" cy="27"/>
              </a:xfrm>
              <a:custGeom>
                <a:avLst/>
                <a:gdLst>
                  <a:gd name="G0" fmla="+- 1437 0 0"/>
                  <a:gd name="G1" fmla="+- 21600 0 0"/>
                  <a:gd name="G2" fmla="+- 21600 0 0"/>
                  <a:gd name="T0" fmla="*/ 0 w 23037"/>
                  <a:gd name="T1" fmla="*/ 48 h 21600"/>
                  <a:gd name="T2" fmla="*/ 23037 w 23037"/>
                  <a:gd name="T3" fmla="*/ 21600 h 21600"/>
                  <a:gd name="T4" fmla="*/ 1437 w 23037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037" h="21600" fill="none" extrusionOk="0">
                    <a:moveTo>
                      <a:pt x="-1" y="47"/>
                    </a:moveTo>
                    <a:cubicBezTo>
                      <a:pt x="478" y="15"/>
                      <a:pt x="957" y="-1"/>
                      <a:pt x="1437" y="0"/>
                    </a:cubicBezTo>
                    <a:cubicBezTo>
                      <a:pt x="13366" y="0"/>
                      <a:pt x="23037" y="9670"/>
                      <a:pt x="23037" y="21600"/>
                    </a:cubicBezTo>
                  </a:path>
                  <a:path w="23037" h="21600" stroke="0" extrusionOk="0">
                    <a:moveTo>
                      <a:pt x="-1" y="47"/>
                    </a:moveTo>
                    <a:cubicBezTo>
                      <a:pt x="478" y="15"/>
                      <a:pt x="957" y="-1"/>
                      <a:pt x="1437" y="0"/>
                    </a:cubicBezTo>
                    <a:cubicBezTo>
                      <a:pt x="13366" y="0"/>
                      <a:pt x="23037" y="9670"/>
                      <a:pt x="23037" y="21600"/>
                    </a:cubicBezTo>
                    <a:lnTo>
                      <a:pt x="1437" y="216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>
                      <a:gamma/>
                      <a:tint val="60000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  <a:defRPr/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15385" name="Arc 25"/>
              <p:cNvSpPr>
                <a:spLocks noChangeAspect="1"/>
              </p:cNvSpPr>
              <p:nvPr/>
            </p:nvSpPr>
            <p:spPr bwMode="auto">
              <a:xfrm>
                <a:off x="5894" y="185"/>
                <a:ext cx="77" cy="43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228 w 26179"/>
                  <a:gd name="T1" fmla="*/ 24728 h 24728"/>
                  <a:gd name="T2" fmla="*/ 26179 w 26179"/>
                  <a:gd name="T3" fmla="*/ 491 h 24728"/>
                  <a:gd name="T4" fmla="*/ 21600 w 26179"/>
                  <a:gd name="T5" fmla="*/ 21600 h 24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179" h="24728" fill="none" extrusionOk="0">
                    <a:moveTo>
                      <a:pt x="227" y="24728"/>
                    </a:moveTo>
                    <a:cubicBezTo>
                      <a:pt x="76" y="23692"/>
                      <a:pt x="0" y="22646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3139" y="-1"/>
                      <a:pt x="24674" y="164"/>
                      <a:pt x="26179" y="490"/>
                    </a:cubicBezTo>
                  </a:path>
                  <a:path w="26179" h="24728" stroke="0" extrusionOk="0">
                    <a:moveTo>
                      <a:pt x="227" y="24728"/>
                    </a:moveTo>
                    <a:cubicBezTo>
                      <a:pt x="76" y="23692"/>
                      <a:pt x="0" y="22646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3139" y="-1"/>
                      <a:pt x="24674" y="164"/>
                      <a:pt x="26179" y="49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>
                      <a:gamma/>
                      <a:tint val="60000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  <a:defRPr/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15386" name="Arc 26"/>
              <p:cNvSpPr>
                <a:spLocks noChangeAspect="1"/>
              </p:cNvSpPr>
              <p:nvPr/>
            </p:nvSpPr>
            <p:spPr bwMode="auto">
              <a:xfrm>
                <a:off x="5840" y="350"/>
                <a:ext cx="132" cy="81"/>
              </a:xfrm>
              <a:custGeom>
                <a:avLst/>
                <a:gdLst>
                  <a:gd name="G0" fmla="+- 21600 0 0"/>
                  <a:gd name="G1" fmla="+- 8704 0 0"/>
                  <a:gd name="G2" fmla="+- 21600 0 0"/>
                  <a:gd name="T0" fmla="*/ 37787 w 37787"/>
                  <a:gd name="T1" fmla="*/ 23006 h 30304"/>
                  <a:gd name="T2" fmla="*/ 1832 w 37787"/>
                  <a:gd name="T3" fmla="*/ 0 h 30304"/>
                  <a:gd name="T4" fmla="*/ 21600 w 37787"/>
                  <a:gd name="T5" fmla="*/ 8704 h 30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787" h="30304" fill="none" extrusionOk="0">
                    <a:moveTo>
                      <a:pt x="37786" y="23005"/>
                    </a:moveTo>
                    <a:cubicBezTo>
                      <a:pt x="33686" y="27646"/>
                      <a:pt x="27792" y="30303"/>
                      <a:pt x="21600" y="30304"/>
                    </a:cubicBezTo>
                    <a:cubicBezTo>
                      <a:pt x="9670" y="30304"/>
                      <a:pt x="0" y="20633"/>
                      <a:pt x="0" y="8704"/>
                    </a:cubicBezTo>
                    <a:cubicBezTo>
                      <a:pt x="-1" y="5706"/>
                      <a:pt x="623" y="2742"/>
                      <a:pt x="1831" y="-1"/>
                    </a:cubicBezTo>
                  </a:path>
                  <a:path w="37787" h="30304" stroke="0" extrusionOk="0">
                    <a:moveTo>
                      <a:pt x="37786" y="23005"/>
                    </a:moveTo>
                    <a:cubicBezTo>
                      <a:pt x="33686" y="27646"/>
                      <a:pt x="27792" y="30303"/>
                      <a:pt x="21600" y="30304"/>
                    </a:cubicBezTo>
                    <a:cubicBezTo>
                      <a:pt x="9670" y="30304"/>
                      <a:pt x="0" y="20633"/>
                      <a:pt x="0" y="8704"/>
                    </a:cubicBezTo>
                    <a:cubicBezTo>
                      <a:pt x="-1" y="5706"/>
                      <a:pt x="623" y="2742"/>
                      <a:pt x="1831" y="-1"/>
                    </a:cubicBezTo>
                    <a:lnTo>
                      <a:pt x="21600" y="870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>
                      <a:gamma/>
                      <a:tint val="60000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  <a:defRPr/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15387" name="Arc 27"/>
              <p:cNvSpPr>
                <a:spLocks noChangeAspect="1"/>
              </p:cNvSpPr>
              <p:nvPr/>
            </p:nvSpPr>
            <p:spPr bwMode="auto">
              <a:xfrm>
                <a:off x="6179" y="318"/>
                <a:ext cx="107" cy="113"/>
              </a:xfrm>
              <a:custGeom>
                <a:avLst/>
                <a:gdLst>
                  <a:gd name="G0" fmla="+- 10621 0 0"/>
                  <a:gd name="G1" fmla="+- 19911 0 0"/>
                  <a:gd name="G2" fmla="+- 21600 0 0"/>
                  <a:gd name="T0" fmla="*/ 18995 w 32221"/>
                  <a:gd name="T1" fmla="*/ 0 h 41511"/>
                  <a:gd name="T2" fmla="*/ 0 w 32221"/>
                  <a:gd name="T3" fmla="*/ 38720 h 41511"/>
                  <a:gd name="T4" fmla="*/ 10621 w 32221"/>
                  <a:gd name="T5" fmla="*/ 19911 h 415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221" h="41511" fill="none" extrusionOk="0">
                    <a:moveTo>
                      <a:pt x="18994" y="0"/>
                    </a:moveTo>
                    <a:cubicBezTo>
                      <a:pt x="27008" y="3370"/>
                      <a:pt x="32221" y="11217"/>
                      <a:pt x="32221" y="19911"/>
                    </a:cubicBezTo>
                    <a:cubicBezTo>
                      <a:pt x="32221" y="31840"/>
                      <a:pt x="22550" y="41511"/>
                      <a:pt x="10621" y="41511"/>
                    </a:cubicBezTo>
                    <a:cubicBezTo>
                      <a:pt x="6899" y="41511"/>
                      <a:pt x="3240" y="40549"/>
                      <a:pt x="0" y="38719"/>
                    </a:cubicBezTo>
                  </a:path>
                  <a:path w="32221" h="41511" stroke="0" extrusionOk="0">
                    <a:moveTo>
                      <a:pt x="18994" y="0"/>
                    </a:moveTo>
                    <a:cubicBezTo>
                      <a:pt x="27008" y="3370"/>
                      <a:pt x="32221" y="11217"/>
                      <a:pt x="32221" y="19911"/>
                    </a:cubicBezTo>
                    <a:cubicBezTo>
                      <a:pt x="32221" y="31840"/>
                      <a:pt x="22550" y="41511"/>
                      <a:pt x="10621" y="41511"/>
                    </a:cubicBezTo>
                    <a:cubicBezTo>
                      <a:pt x="6899" y="41511"/>
                      <a:pt x="3240" y="40549"/>
                      <a:pt x="0" y="38719"/>
                    </a:cubicBezTo>
                    <a:lnTo>
                      <a:pt x="10621" y="19911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>
                      <a:gamma/>
                      <a:tint val="60000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12700" cap="rnd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  <a:defRPr/>
                </a:pPr>
                <a:endParaRPr lang="ru-RU" sz="3600">
                  <a:latin typeface="Arial Narrow" pitchFamily="34" charset="0"/>
                </a:endParaRPr>
              </a:p>
            </p:txBody>
          </p:sp>
        </p:grpSp>
      </p:grpSp>
      <p:sp>
        <p:nvSpPr>
          <p:cNvPr id="10259" name="Rectangle 28"/>
          <p:cNvSpPr>
            <a:spLocks noChangeArrowheads="1"/>
          </p:cNvSpPr>
          <p:nvPr/>
        </p:nvSpPr>
        <p:spPr bwMode="auto">
          <a:xfrm>
            <a:off x="8201025" y="5734050"/>
            <a:ext cx="790575" cy="214313"/>
          </a:xfrm>
          <a:prstGeom prst="rect">
            <a:avLst/>
          </a:prstGeom>
          <a:solidFill>
            <a:srgbClr val="008080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b"/>
          </a:scene3d>
          <a:sp3d extrusionH="989000" prstMaterial="legacyMatte">
            <a:bevelT w="13500" h="13500" prst="angle"/>
            <a:bevelB w="13500" h="13500" prst="angle"/>
            <a:extrusionClr>
              <a:srgbClr val="008080"/>
            </a:extrusionClr>
          </a:sp3d>
        </p:spPr>
        <p:txBody>
          <a:bodyPr lIns="109728" tIns="54864" rIns="109728" bIns="54864" anchor="ctr">
            <a:spAutoFit/>
            <a:flatTx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grpSp>
        <p:nvGrpSpPr>
          <p:cNvPr id="10260" name="Group 29"/>
          <p:cNvGrpSpPr>
            <a:grpSpLocks/>
          </p:cNvGrpSpPr>
          <p:nvPr/>
        </p:nvGrpSpPr>
        <p:grpSpPr bwMode="auto">
          <a:xfrm>
            <a:off x="8228013" y="4800600"/>
            <a:ext cx="446087" cy="838200"/>
            <a:chOff x="5044" y="2623"/>
            <a:chExt cx="445" cy="807"/>
          </a:xfrm>
        </p:grpSpPr>
        <p:sp>
          <p:nvSpPr>
            <p:cNvPr id="10264" name="Rectangle 30"/>
            <p:cNvSpPr>
              <a:spLocks noChangeArrowheads="1"/>
            </p:cNvSpPr>
            <p:nvPr/>
          </p:nvSpPr>
          <p:spPr bwMode="auto">
            <a:xfrm>
              <a:off x="5175" y="2877"/>
              <a:ext cx="219" cy="21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9728" tIns="54864" rIns="109728" bIns="54864" anchor="ctr">
              <a:spAutoFit/>
            </a:bodyPr>
            <a:lstStyle/>
            <a:p>
              <a:pPr algn="ctr">
                <a:lnSpc>
                  <a:spcPct val="150000"/>
                </a:lnSpc>
                <a:spcBef>
                  <a:spcPct val="50000"/>
                </a:spcBef>
                <a:spcAft>
                  <a:spcPct val="50000"/>
                </a:spcAft>
              </a:pPr>
              <a:endParaRPr lang="ru-RU" sz="3600">
                <a:latin typeface="Arial Narrow" pitchFamily="34" charset="0"/>
              </a:endParaRPr>
            </a:p>
          </p:txBody>
        </p:sp>
        <p:grpSp>
          <p:nvGrpSpPr>
            <p:cNvPr id="10265" name="Group 31"/>
            <p:cNvGrpSpPr>
              <a:grpSpLocks/>
            </p:cNvGrpSpPr>
            <p:nvPr/>
          </p:nvGrpSpPr>
          <p:grpSpPr bwMode="auto">
            <a:xfrm>
              <a:off x="5044" y="2623"/>
              <a:ext cx="445" cy="807"/>
              <a:chOff x="5044" y="2623"/>
              <a:chExt cx="445" cy="807"/>
            </a:xfrm>
          </p:grpSpPr>
          <p:sp>
            <p:nvSpPr>
              <p:cNvPr id="10266" name="Oval 32"/>
              <p:cNvSpPr>
                <a:spLocks noChangeAspect="1" noChangeArrowheads="1"/>
              </p:cNvSpPr>
              <p:nvPr/>
            </p:nvSpPr>
            <p:spPr bwMode="auto">
              <a:xfrm>
                <a:off x="5151" y="2623"/>
                <a:ext cx="208" cy="164"/>
              </a:xfrm>
              <a:prstGeom prst="ellipse">
                <a:avLst/>
              </a:prstGeom>
              <a:gradFill rotWithShape="0">
                <a:gsLst>
                  <a:gs pos="0">
                    <a:srgbClr val="33CCCC"/>
                  </a:gs>
                  <a:gs pos="100000">
                    <a:srgbClr val="185E5E"/>
                  </a:gs>
                </a:gsLst>
                <a:lin ang="2700000" scaled="1"/>
              </a:gradFill>
              <a:ln w="9525">
                <a:round/>
                <a:headEnd/>
                <a:tailEnd/>
              </a:ln>
              <a:scene3d>
                <a:camera prst="legacyObliqueTopRight"/>
                <a:lightRig rig="legacyFlat2" dir="t"/>
              </a:scene3d>
              <a:sp3d extrusionH="36500" prstMaterial="legacyPlastic">
                <a:bevelT w="13500" h="13500" prst="angle"/>
                <a:bevelB w="13500" h="13500" prst="angle"/>
                <a:extrusionClr>
                  <a:srgbClr val="33CCCC"/>
                </a:extrusionClr>
              </a:sp3d>
            </p:spPr>
            <p:txBody>
              <a:bodyPr wrap="none" anchor="ctr">
                <a:flatTx/>
              </a:bodyPr>
              <a:lstStyle/>
              <a:p>
                <a:pPr algn="ctr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</a:pPr>
                <a:endParaRPr lang="ru-RU" sz="3600">
                  <a:latin typeface="Arial Narrow" pitchFamily="34" charset="0"/>
                </a:endParaRPr>
              </a:p>
            </p:txBody>
          </p:sp>
          <p:sp>
            <p:nvSpPr>
              <p:cNvPr id="10267" name="Freeform 33"/>
              <p:cNvSpPr>
                <a:spLocks noChangeAspect="1"/>
              </p:cNvSpPr>
              <p:nvPr/>
            </p:nvSpPr>
            <p:spPr bwMode="auto">
              <a:xfrm>
                <a:off x="5049" y="2805"/>
                <a:ext cx="435" cy="625"/>
              </a:xfrm>
              <a:custGeom>
                <a:avLst/>
                <a:gdLst>
                  <a:gd name="T0" fmla="*/ 38383 w 182"/>
                  <a:gd name="T1" fmla="*/ 1090 h 324"/>
                  <a:gd name="T2" fmla="*/ 36196 w 182"/>
                  <a:gd name="T3" fmla="*/ 2270 h 324"/>
                  <a:gd name="T4" fmla="*/ 30734 w 182"/>
                  <a:gd name="T5" fmla="*/ 718 h 324"/>
                  <a:gd name="T6" fmla="*/ 30734 w 182"/>
                  <a:gd name="T7" fmla="*/ 0 h 324"/>
                  <a:gd name="T8" fmla="*/ 20921 w 182"/>
                  <a:gd name="T9" fmla="*/ 0 h 324"/>
                  <a:gd name="T10" fmla="*/ 8425 w 182"/>
                  <a:gd name="T11" fmla="*/ 1701 h 324"/>
                  <a:gd name="T12" fmla="*/ 0 w 182"/>
                  <a:gd name="T13" fmla="*/ 8544 h 324"/>
                  <a:gd name="T14" fmla="*/ 9929 w 182"/>
                  <a:gd name="T15" fmla="*/ 10610 h 324"/>
                  <a:gd name="T16" fmla="*/ 18640 w 182"/>
                  <a:gd name="T17" fmla="*/ 12625 h 324"/>
                  <a:gd name="T18" fmla="*/ 18640 w 182"/>
                  <a:gd name="T19" fmla="*/ 32106 h 324"/>
                  <a:gd name="T20" fmla="*/ 43306 w 182"/>
                  <a:gd name="T21" fmla="*/ 32106 h 324"/>
                  <a:gd name="T22" fmla="*/ 43306 w 182"/>
                  <a:gd name="T23" fmla="*/ 17020 h 324"/>
                  <a:gd name="T24" fmla="*/ 53904 w 182"/>
                  <a:gd name="T25" fmla="*/ 32106 h 324"/>
                  <a:gd name="T26" fmla="*/ 79794 w 182"/>
                  <a:gd name="T27" fmla="*/ 32106 h 324"/>
                  <a:gd name="T28" fmla="*/ 68242 w 182"/>
                  <a:gd name="T29" fmla="*/ 16590 h 324"/>
                  <a:gd name="T30" fmla="*/ 68242 w 182"/>
                  <a:gd name="T31" fmla="*/ 12818 h 324"/>
                  <a:gd name="T32" fmla="*/ 80736 w 182"/>
                  <a:gd name="T33" fmla="*/ 8447 h 324"/>
                  <a:gd name="T34" fmla="*/ 60993 w 182"/>
                  <a:gd name="T35" fmla="*/ 7934 h 324"/>
                  <a:gd name="T36" fmla="*/ 49375 w 182"/>
                  <a:gd name="T37" fmla="*/ 8046 h 324"/>
                  <a:gd name="T38" fmla="*/ 50003 w 182"/>
                  <a:gd name="T39" fmla="*/ 12712 h 324"/>
                  <a:gd name="T40" fmla="*/ 60993 w 182"/>
                  <a:gd name="T41" fmla="*/ 12712 h 324"/>
                  <a:gd name="T42" fmla="*/ 60993 w 182"/>
                  <a:gd name="T43" fmla="*/ 14319 h 324"/>
                  <a:gd name="T44" fmla="*/ 23731 w 182"/>
                  <a:gd name="T45" fmla="*/ 14319 h 324"/>
                  <a:gd name="T46" fmla="*/ 23731 w 182"/>
                  <a:gd name="T47" fmla="*/ 4279 h 324"/>
                  <a:gd name="T48" fmla="*/ 60993 w 182"/>
                  <a:gd name="T49" fmla="*/ 4279 h 324"/>
                  <a:gd name="T50" fmla="*/ 60993 w 182"/>
                  <a:gd name="T51" fmla="*/ 7934 h 324"/>
                  <a:gd name="T52" fmla="*/ 80736 w 182"/>
                  <a:gd name="T53" fmla="*/ 8447 h 324"/>
                  <a:gd name="T54" fmla="*/ 68242 w 182"/>
                  <a:gd name="T55" fmla="*/ 882 h 324"/>
                  <a:gd name="T56" fmla="*/ 61937 w 182"/>
                  <a:gd name="T57" fmla="*/ 108 h 324"/>
                  <a:gd name="T58" fmla="*/ 50329 w 182"/>
                  <a:gd name="T59" fmla="*/ 108 h 324"/>
                  <a:gd name="T60" fmla="*/ 44552 w 182"/>
                  <a:gd name="T61" fmla="*/ 2162 h 324"/>
                  <a:gd name="T62" fmla="*/ 41970 w 182"/>
                  <a:gd name="T63" fmla="*/ 1090 h 324"/>
                  <a:gd name="T64" fmla="*/ 44936 w 182"/>
                  <a:gd name="T65" fmla="*/ 108 h 324"/>
                  <a:gd name="T66" fmla="*/ 35242 w 182"/>
                  <a:gd name="T67" fmla="*/ 108 h 324"/>
                  <a:gd name="T68" fmla="*/ 38383 w 182"/>
                  <a:gd name="T69" fmla="*/ 1090 h 32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82"/>
                  <a:gd name="T106" fmla="*/ 0 h 324"/>
                  <a:gd name="T107" fmla="*/ 182 w 182"/>
                  <a:gd name="T108" fmla="*/ 324 h 32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82" h="324">
                    <a:moveTo>
                      <a:pt x="86" y="11"/>
                    </a:moveTo>
                    <a:lnTo>
                      <a:pt x="81" y="23"/>
                    </a:lnTo>
                    <a:lnTo>
                      <a:pt x="69" y="7"/>
                    </a:lnTo>
                    <a:lnTo>
                      <a:pt x="69" y="0"/>
                    </a:lnTo>
                    <a:lnTo>
                      <a:pt x="47" y="0"/>
                    </a:lnTo>
                    <a:lnTo>
                      <a:pt x="19" y="17"/>
                    </a:lnTo>
                    <a:lnTo>
                      <a:pt x="0" y="86"/>
                    </a:lnTo>
                    <a:lnTo>
                      <a:pt x="22" y="107"/>
                    </a:lnTo>
                    <a:lnTo>
                      <a:pt x="42" y="127"/>
                    </a:lnTo>
                    <a:lnTo>
                      <a:pt x="42" y="323"/>
                    </a:lnTo>
                    <a:lnTo>
                      <a:pt x="97" y="323"/>
                    </a:lnTo>
                    <a:lnTo>
                      <a:pt x="97" y="171"/>
                    </a:lnTo>
                    <a:lnTo>
                      <a:pt x="121" y="323"/>
                    </a:lnTo>
                    <a:lnTo>
                      <a:pt x="179" y="323"/>
                    </a:lnTo>
                    <a:lnTo>
                      <a:pt x="153" y="167"/>
                    </a:lnTo>
                    <a:lnTo>
                      <a:pt x="153" y="129"/>
                    </a:lnTo>
                    <a:lnTo>
                      <a:pt x="181" y="85"/>
                    </a:lnTo>
                    <a:lnTo>
                      <a:pt x="137" y="80"/>
                    </a:lnTo>
                    <a:lnTo>
                      <a:pt x="111" y="81"/>
                    </a:lnTo>
                    <a:lnTo>
                      <a:pt x="112" y="128"/>
                    </a:lnTo>
                    <a:lnTo>
                      <a:pt x="137" y="128"/>
                    </a:lnTo>
                    <a:lnTo>
                      <a:pt x="137" y="144"/>
                    </a:lnTo>
                    <a:lnTo>
                      <a:pt x="53" y="144"/>
                    </a:lnTo>
                    <a:lnTo>
                      <a:pt x="53" y="43"/>
                    </a:lnTo>
                    <a:lnTo>
                      <a:pt x="137" y="43"/>
                    </a:lnTo>
                    <a:lnTo>
                      <a:pt x="137" y="80"/>
                    </a:lnTo>
                    <a:lnTo>
                      <a:pt x="181" y="85"/>
                    </a:lnTo>
                    <a:lnTo>
                      <a:pt x="153" y="9"/>
                    </a:lnTo>
                    <a:lnTo>
                      <a:pt x="139" y="1"/>
                    </a:lnTo>
                    <a:lnTo>
                      <a:pt x="113" y="1"/>
                    </a:lnTo>
                    <a:lnTo>
                      <a:pt x="100" y="22"/>
                    </a:lnTo>
                    <a:lnTo>
                      <a:pt x="94" y="11"/>
                    </a:lnTo>
                    <a:lnTo>
                      <a:pt x="101" y="1"/>
                    </a:lnTo>
                    <a:lnTo>
                      <a:pt x="79" y="1"/>
                    </a:lnTo>
                    <a:lnTo>
                      <a:pt x="86" y="11"/>
                    </a:lnTo>
                  </a:path>
                </a:pathLst>
              </a:custGeom>
              <a:gradFill rotWithShape="0">
                <a:gsLst>
                  <a:gs pos="0">
                    <a:srgbClr val="33CCCC"/>
                  </a:gs>
                  <a:gs pos="100000">
                    <a:srgbClr val="185E5E"/>
                  </a:gs>
                </a:gsLst>
                <a:lin ang="2700000" scaled="1"/>
              </a:gradFill>
              <a:ln w="9525">
                <a:round/>
                <a:headEnd/>
                <a:tailEnd/>
              </a:ln>
              <a:scene3d>
                <a:camera prst="legacyObliqueTopRight"/>
                <a:lightRig rig="legacyFlat2" dir="t"/>
              </a:scene3d>
              <a:sp3d extrusionH="36500" prstMaterial="legacyPlastic">
                <a:bevelT w="13500" h="13500" prst="angle"/>
                <a:bevelB w="13500" h="13500" prst="angle"/>
                <a:extrusionClr>
                  <a:srgbClr val="33CCCC"/>
                </a:extrusionClr>
              </a:sp3d>
            </p:spPr>
            <p:txBody>
              <a:bodyPr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0268" name="Arc 34"/>
              <p:cNvSpPr>
                <a:spLocks noChangeAspect="1"/>
              </p:cNvSpPr>
              <p:nvPr/>
            </p:nvSpPr>
            <p:spPr bwMode="auto">
              <a:xfrm>
                <a:off x="5382" y="2809"/>
                <a:ext cx="38" cy="27"/>
              </a:xfrm>
              <a:custGeom>
                <a:avLst/>
                <a:gdLst>
                  <a:gd name="T0" fmla="*/ 0 w 23037"/>
                  <a:gd name="T1" fmla="*/ 0 h 21600"/>
                  <a:gd name="T2" fmla="*/ 0 w 23037"/>
                  <a:gd name="T3" fmla="*/ 0 h 21600"/>
                  <a:gd name="T4" fmla="*/ 0 w 23037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3037"/>
                  <a:gd name="T10" fmla="*/ 0 h 21600"/>
                  <a:gd name="T11" fmla="*/ 23037 w 2303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3037" h="21600" fill="none" extrusionOk="0">
                    <a:moveTo>
                      <a:pt x="-1" y="47"/>
                    </a:moveTo>
                    <a:cubicBezTo>
                      <a:pt x="478" y="15"/>
                      <a:pt x="957" y="-1"/>
                      <a:pt x="1437" y="0"/>
                    </a:cubicBezTo>
                    <a:cubicBezTo>
                      <a:pt x="13366" y="0"/>
                      <a:pt x="23037" y="9670"/>
                      <a:pt x="23037" y="21600"/>
                    </a:cubicBezTo>
                  </a:path>
                  <a:path w="23037" h="21600" stroke="0" extrusionOk="0">
                    <a:moveTo>
                      <a:pt x="-1" y="47"/>
                    </a:moveTo>
                    <a:cubicBezTo>
                      <a:pt x="478" y="15"/>
                      <a:pt x="957" y="-1"/>
                      <a:pt x="1437" y="0"/>
                    </a:cubicBezTo>
                    <a:cubicBezTo>
                      <a:pt x="13366" y="0"/>
                      <a:pt x="23037" y="9670"/>
                      <a:pt x="23037" y="21600"/>
                    </a:cubicBezTo>
                    <a:lnTo>
                      <a:pt x="1437" y="21600"/>
                    </a:lnTo>
                    <a:lnTo>
                      <a:pt x="-1" y="47"/>
                    </a:lnTo>
                    <a:close/>
                  </a:path>
                </a:pathLst>
              </a:cu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69" name="Arc 35"/>
              <p:cNvSpPr>
                <a:spLocks noChangeAspect="1"/>
              </p:cNvSpPr>
              <p:nvPr/>
            </p:nvSpPr>
            <p:spPr bwMode="auto">
              <a:xfrm>
                <a:off x="5097" y="2807"/>
                <a:ext cx="79" cy="44"/>
              </a:xfrm>
              <a:custGeom>
                <a:avLst/>
                <a:gdLst>
                  <a:gd name="T0" fmla="*/ 0 w 26179"/>
                  <a:gd name="T1" fmla="*/ 0 h 24728"/>
                  <a:gd name="T2" fmla="*/ 0 w 26179"/>
                  <a:gd name="T3" fmla="*/ 0 h 24728"/>
                  <a:gd name="T4" fmla="*/ 0 w 26179"/>
                  <a:gd name="T5" fmla="*/ 0 h 24728"/>
                  <a:gd name="T6" fmla="*/ 0 60000 65536"/>
                  <a:gd name="T7" fmla="*/ 0 60000 65536"/>
                  <a:gd name="T8" fmla="*/ 0 60000 65536"/>
                  <a:gd name="T9" fmla="*/ 0 w 26179"/>
                  <a:gd name="T10" fmla="*/ 0 h 24728"/>
                  <a:gd name="T11" fmla="*/ 26179 w 26179"/>
                  <a:gd name="T12" fmla="*/ 24728 h 247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179" h="24728" fill="none" extrusionOk="0">
                    <a:moveTo>
                      <a:pt x="227" y="24728"/>
                    </a:moveTo>
                    <a:cubicBezTo>
                      <a:pt x="76" y="23692"/>
                      <a:pt x="0" y="22646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3139" y="-1"/>
                      <a:pt x="24674" y="164"/>
                      <a:pt x="26179" y="490"/>
                    </a:cubicBezTo>
                  </a:path>
                  <a:path w="26179" h="24728" stroke="0" extrusionOk="0">
                    <a:moveTo>
                      <a:pt x="227" y="24728"/>
                    </a:moveTo>
                    <a:cubicBezTo>
                      <a:pt x="76" y="23692"/>
                      <a:pt x="0" y="22646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3139" y="-1"/>
                      <a:pt x="24674" y="164"/>
                      <a:pt x="26179" y="490"/>
                    </a:cubicBezTo>
                    <a:lnTo>
                      <a:pt x="21600" y="21600"/>
                    </a:lnTo>
                    <a:lnTo>
                      <a:pt x="227" y="24728"/>
                    </a:lnTo>
                    <a:close/>
                  </a:path>
                </a:pathLst>
              </a:cu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0" name="Arc 36"/>
              <p:cNvSpPr>
                <a:spLocks noChangeAspect="1"/>
              </p:cNvSpPr>
              <p:nvPr/>
            </p:nvSpPr>
            <p:spPr bwMode="auto">
              <a:xfrm>
                <a:off x="5044" y="2973"/>
                <a:ext cx="132" cy="82"/>
              </a:xfrm>
              <a:custGeom>
                <a:avLst/>
                <a:gdLst>
                  <a:gd name="T0" fmla="*/ 0 w 37787"/>
                  <a:gd name="T1" fmla="*/ 0 h 30304"/>
                  <a:gd name="T2" fmla="*/ 0 w 37787"/>
                  <a:gd name="T3" fmla="*/ 0 h 30304"/>
                  <a:gd name="T4" fmla="*/ 0 w 37787"/>
                  <a:gd name="T5" fmla="*/ 0 h 30304"/>
                  <a:gd name="T6" fmla="*/ 0 60000 65536"/>
                  <a:gd name="T7" fmla="*/ 0 60000 65536"/>
                  <a:gd name="T8" fmla="*/ 0 60000 65536"/>
                  <a:gd name="T9" fmla="*/ 0 w 37787"/>
                  <a:gd name="T10" fmla="*/ 0 h 30304"/>
                  <a:gd name="T11" fmla="*/ 37787 w 37787"/>
                  <a:gd name="T12" fmla="*/ 30304 h 30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7787" h="30304" fill="none" extrusionOk="0">
                    <a:moveTo>
                      <a:pt x="37786" y="23005"/>
                    </a:moveTo>
                    <a:cubicBezTo>
                      <a:pt x="33686" y="27646"/>
                      <a:pt x="27792" y="30303"/>
                      <a:pt x="21600" y="30304"/>
                    </a:cubicBezTo>
                    <a:cubicBezTo>
                      <a:pt x="9670" y="30304"/>
                      <a:pt x="0" y="20633"/>
                      <a:pt x="0" y="8704"/>
                    </a:cubicBezTo>
                    <a:cubicBezTo>
                      <a:pt x="-1" y="5706"/>
                      <a:pt x="623" y="2742"/>
                      <a:pt x="1831" y="-1"/>
                    </a:cubicBezTo>
                  </a:path>
                  <a:path w="37787" h="30304" stroke="0" extrusionOk="0">
                    <a:moveTo>
                      <a:pt x="37786" y="23005"/>
                    </a:moveTo>
                    <a:cubicBezTo>
                      <a:pt x="33686" y="27646"/>
                      <a:pt x="27792" y="30303"/>
                      <a:pt x="21600" y="30304"/>
                    </a:cubicBezTo>
                    <a:cubicBezTo>
                      <a:pt x="9670" y="30304"/>
                      <a:pt x="0" y="20633"/>
                      <a:pt x="0" y="8704"/>
                    </a:cubicBezTo>
                    <a:cubicBezTo>
                      <a:pt x="-1" y="5706"/>
                      <a:pt x="623" y="2742"/>
                      <a:pt x="1831" y="-1"/>
                    </a:cubicBezTo>
                    <a:lnTo>
                      <a:pt x="21600" y="8704"/>
                    </a:lnTo>
                    <a:lnTo>
                      <a:pt x="37786" y="23005"/>
                    </a:lnTo>
                    <a:close/>
                  </a:path>
                </a:pathLst>
              </a:cu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1" name="Arc 37"/>
              <p:cNvSpPr>
                <a:spLocks noChangeAspect="1"/>
              </p:cNvSpPr>
              <p:nvPr/>
            </p:nvSpPr>
            <p:spPr bwMode="auto">
              <a:xfrm>
                <a:off x="5382" y="2940"/>
                <a:ext cx="107" cy="115"/>
              </a:xfrm>
              <a:custGeom>
                <a:avLst/>
                <a:gdLst>
                  <a:gd name="T0" fmla="*/ 0 w 32221"/>
                  <a:gd name="T1" fmla="*/ 0 h 41511"/>
                  <a:gd name="T2" fmla="*/ 0 w 32221"/>
                  <a:gd name="T3" fmla="*/ 0 h 41511"/>
                  <a:gd name="T4" fmla="*/ 0 w 32221"/>
                  <a:gd name="T5" fmla="*/ 0 h 41511"/>
                  <a:gd name="T6" fmla="*/ 0 60000 65536"/>
                  <a:gd name="T7" fmla="*/ 0 60000 65536"/>
                  <a:gd name="T8" fmla="*/ 0 60000 65536"/>
                  <a:gd name="T9" fmla="*/ 0 w 32221"/>
                  <a:gd name="T10" fmla="*/ 0 h 41511"/>
                  <a:gd name="T11" fmla="*/ 32221 w 32221"/>
                  <a:gd name="T12" fmla="*/ 41511 h 4151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2221" h="41511" fill="none" extrusionOk="0">
                    <a:moveTo>
                      <a:pt x="18994" y="0"/>
                    </a:moveTo>
                    <a:cubicBezTo>
                      <a:pt x="27008" y="3370"/>
                      <a:pt x="32221" y="11217"/>
                      <a:pt x="32221" y="19911"/>
                    </a:cubicBezTo>
                    <a:cubicBezTo>
                      <a:pt x="32221" y="31840"/>
                      <a:pt x="22550" y="41511"/>
                      <a:pt x="10621" y="41511"/>
                    </a:cubicBezTo>
                    <a:cubicBezTo>
                      <a:pt x="6899" y="41511"/>
                      <a:pt x="3240" y="40549"/>
                      <a:pt x="0" y="38719"/>
                    </a:cubicBezTo>
                  </a:path>
                  <a:path w="32221" h="41511" stroke="0" extrusionOk="0">
                    <a:moveTo>
                      <a:pt x="18994" y="0"/>
                    </a:moveTo>
                    <a:cubicBezTo>
                      <a:pt x="27008" y="3370"/>
                      <a:pt x="32221" y="11217"/>
                      <a:pt x="32221" y="19911"/>
                    </a:cubicBezTo>
                    <a:cubicBezTo>
                      <a:pt x="32221" y="31840"/>
                      <a:pt x="22550" y="41511"/>
                      <a:pt x="10621" y="41511"/>
                    </a:cubicBezTo>
                    <a:cubicBezTo>
                      <a:pt x="6899" y="41511"/>
                      <a:pt x="3240" y="40549"/>
                      <a:pt x="0" y="38719"/>
                    </a:cubicBezTo>
                    <a:lnTo>
                      <a:pt x="10621" y="19911"/>
                    </a:lnTo>
                    <a:lnTo>
                      <a:pt x="18994" y="0"/>
                    </a:lnTo>
                    <a:close/>
                  </a:path>
                </a:pathLst>
              </a:cu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0261" name="AutoShape 38"/>
          <p:cNvSpPr>
            <a:spLocks noChangeArrowheads="1"/>
          </p:cNvSpPr>
          <p:nvPr/>
        </p:nvSpPr>
        <p:spPr bwMode="auto">
          <a:xfrm>
            <a:off x="8229600" y="2979738"/>
            <a:ext cx="457200" cy="1676400"/>
          </a:xfrm>
          <a:prstGeom prst="upDownArrow">
            <a:avLst>
              <a:gd name="adj1" fmla="val 50000"/>
              <a:gd name="adj2" fmla="val 7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</a:pPr>
            <a:endParaRPr lang="ru-RU" sz="3600">
              <a:latin typeface="Arial Narrow" pitchFamily="34" charset="0"/>
            </a:endParaRPr>
          </a:p>
        </p:txBody>
      </p:sp>
      <p:pic>
        <p:nvPicPr>
          <p:cNvPr id="10262" name="Picture 3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3284538"/>
            <a:ext cx="1295400" cy="100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3" name="Text Box 42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8/25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04813"/>
            <a:ext cx="7129463" cy="487362"/>
          </a:xfrm>
        </p:spPr>
        <p:txBody>
          <a:bodyPr/>
          <a:lstStyle/>
          <a:p>
            <a:pPr eaLnBrk="1" hangingPunct="1"/>
            <a:r>
              <a:rPr lang="ru-RU" sz="4000" smtClean="0"/>
              <a:t>ООП – основные понятия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484313"/>
            <a:ext cx="7772400" cy="45370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b="1" i="1" smtClean="0"/>
              <a:t>Объектно-ориентированное</a:t>
            </a:r>
            <a:r>
              <a:rPr lang="ru-RU" sz="2000" b="1" i="1" smtClean="0">
                <a:solidFill>
                  <a:schemeClr val="tx2"/>
                </a:solidFill>
              </a:rPr>
              <a:t> </a:t>
            </a:r>
            <a:r>
              <a:rPr lang="ru-RU" sz="2000" b="1" i="1" smtClean="0"/>
              <a:t>программирование</a:t>
            </a:r>
            <a:r>
              <a:rPr lang="ru-RU" sz="2000" smtClean="0"/>
              <a:t> (Object-Oriented Programming) – совокупность принципов, технологий и инструментальных средств для создания программных систем, в основу которых закладывается архитектура взаимодействия объектов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i="1" smtClean="0"/>
              <a:t>Абстракция</a:t>
            </a:r>
            <a:r>
              <a:rPr lang="ru-RU" sz="2000" smtClean="0"/>
              <a:t> – характеристика сущности, которая отличает ее от других сущностей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i="1" smtClean="0"/>
              <a:t>Наследование</a:t>
            </a:r>
            <a:r>
              <a:rPr lang="ru-RU" sz="2000" smtClean="0"/>
              <a:t> – принцип, в соответствии с которым знание о более общей категории разрешается применять для более частной категории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i="1" smtClean="0"/>
              <a:t>Инкапсуляция</a:t>
            </a:r>
            <a:r>
              <a:rPr lang="ru-RU" sz="2000" smtClean="0"/>
              <a:t> – сокрытие отдельных деталей внутреннего устройства классов от внешних по отношению к нему объектов или пользователей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i="1" smtClean="0"/>
              <a:t>Полиморфизм</a:t>
            </a:r>
            <a:r>
              <a:rPr lang="ru-RU" sz="2000" smtClean="0"/>
              <a:t> – свойство элементов модели с одинаковыми именами иметь различное поведение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0000CC"/>
                </a:solidFill>
              </a:rPr>
              <a:t>Программная инженерия		9/25			СГАУ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1411</TotalTime>
  <Words>1797</Words>
  <Application>Microsoft Office PowerPoint</Application>
  <PresentationFormat>Экран (4:3)</PresentationFormat>
  <Paragraphs>317</Paragraphs>
  <Slides>27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4</vt:i4>
      </vt:variant>
      <vt:variant>
        <vt:lpstr>Заголовки слайдов</vt:lpstr>
      </vt:variant>
      <vt:variant>
        <vt:i4>27</vt:i4>
      </vt:variant>
    </vt:vector>
  </HeadingPairs>
  <TitlesOfParts>
    <vt:vector size="37" baseType="lpstr">
      <vt:lpstr>Arial</vt:lpstr>
      <vt:lpstr>Wingdings</vt:lpstr>
      <vt:lpstr>Times New Roman</vt:lpstr>
      <vt:lpstr>Arial Black</vt:lpstr>
      <vt:lpstr>Arial Narrow</vt:lpstr>
      <vt:lpstr>Скругленный</vt:lpstr>
      <vt:lpstr>Microsoft Clip Gallery</vt:lpstr>
      <vt:lpstr>Bitmap Image</vt:lpstr>
      <vt:lpstr>Точечный рисунок</vt:lpstr>
      <vt:lpstr>PhotoSuite Image</vt:lpstr>
      <vt:lpstr> Unified Modeling Language -  унифицированный язык моделирования </vt:lpstr>
      <vt:lpstr>Причины неудачных проектов</vt:lpstr>
      <vt:lpstr>Отсутствие моделей при  разработке ПО</vt:lpstr>
      <vt:lpstr>Что такое визуальное моделирование?</vt:lpstr>
      <vt:lpstr>Основные понятия визуального моделирования</vt:lpstr>
      <vt:lpstr>CASE-средства</vt:lpstr>
      <vt:lpstr>Визуальные модели  представляют архитектуру ПС</vt:lpstr>
      <vt:lpstr>Визуальные модели являются средством коммуникации</vt:lpstr>
      <vt:lpstr>ООП – основные понятия</vt:lpstr>
      <vt:lpstr>ООАП – основные понятия</vt:lpstr>
      <vt:lpstr>Классификация проектов по сложности</vt:lpstr>
      <vt:lpstr>Графические нотации модели-рования, используемые в РФ</vt:lpstr>
      <vt:lpstr>Взаимосвязь нотации UML,методо-логии и инструментальных средств</vt:lpstr>
      <vt:lpstr>Взаимосвязь нотации UML, методо-логии и инструментальных средств</vt:lpstr>
      <vt:lpstr>Взаимосвязь нотации UML, методо-логии и инструментальных средств</vt:lpstr>
      <vt:lpstr>Популярные графические нотации визу-ального моделирования (конец 80-х гг.)</vt:lpstr>
      <vt:lpstr>Язык UML и современные технологии</vt:lpstr>
      <vt:lpstr>Основные разработчики языка UML</vt:lpstr>
      <vt:lpstr>Определение языка UML</vt:lpstr>
      <vt:lpstr>Назначение языка UML</vt:lpstr>
      <vt:lpstr>Особенности изображения диаграмм в нотации UML</vt:lpstr>
      <vt:lpstr>Особенности изображения диаграмм в нотации UML</vt:lpstr>
      <vt:lpstr>Особенности изображения диаграмм в нотации UML</vt:lpstr>
      <vt:lpstr>Общие рекомендации по изображению диаграмм в нотации языка UML</vt:lpstr>
      <vt:lpstr>Противоречивость и адекватность моделей в нотации UML</vt:lpstr>
      <vt:lpstr>Классификаторы – основные элементы языка UML</vt:lpstr>
      <vt:lpstr>Классификаторы – основные элементы языка UML</vt:lpstr>
    </vt:vector>
  </TitlesOfParts>
  <Company>UML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Леоненков</dc:creator>
  <cp:lastModifiedBy>Лариса</cp:lastModifiedBy>
  <cp:revision>147</cp:revision>
  <dcterms:created xsi:type="dcterms:W3CDTF">2008-05-05T17:02:32Z</dcterms:created>
  <dcterms:modified xsi:type="dcterms:W3CDTF">2024-10-24T09:14:26Z</dcterms:modified>
</cp:coreProperties>
</file>